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7" r:id="rId1"/>
  </p:sldMasterIdLst>
  <p:notesMasterIdLst>
    <p:notesMasterId r:id="rId16"/>
  </p:notesMasterIdLst>
  <p:handoutMasterIdLst>
    <p:handoutMasterId r:id="rId17"/>
  </p:handoutMasterIdLst>
  <p:sldIdLst>
    <p:sldId id="256" r:id="rId2"/>
    <p:sldId id="257" r:id="rId3"/>
    <p:sldId id="259" r:id="rId4"/>
    <p:sldId id="260" r:id="rId5"/>
    <p:sldId id="261" r:id="rId6"/>
    <p:sldId id="283" r:id="rId7"/>
    <p:sldId id="265" r:id="rId8"/>
    <p:sldId id="264" r:id="rId9"/>
    <p:sldId id="268" r:id="rId10"/>
    <p:sldId id="269" r:id="rId11"/>
    <p:sldId id="285" r:id="rId12"/>
    <p:sldId id="278" r:id="rId13"/>
    <p:sldId id="284" r:id="rId14"/>
    <p:sldId id="282" r:id="rId15"/>
  </p:sldIdLst>
  <p:sldSz cx="9144000" cy="6858000" type="screen4x3"/>
  <p:notesSz cx="7010400" cy="9372600"/>
  <p:custDataLst>
    <p:tags r:id="rId18"/>
  </p:custDataLst>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6600FF"/>
    <a:srgbClr val="009999"/>
    <a:srgbClr val="FF3300"/>
    <a:srgbClr val="FF6633"/>
    <a:srgbClr val="F8F8F8"/>
    <a:srgbClr val="FFFF99"/>
    <a:srgbClr val="FFFF00"/>
    <a:srgbClr val="B2B2B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967" autoAdjust="0"/>
  </p:normalViewPr>
  <p:slideViewPr>
    <p:cSldViewPr>
      <p:cViewPr>
        <p:scale>
          <a:sx n="42" d="100"/>
          <a:sy n="42" d="100"/>
        </p:scale>
        <p:origin x="-1974" y="-1176"/>
      </p:cViewPr>
      <p:guideLst>
        <p:guide orient="horz" pos="2160"/>
        <p:guide pos="2880"/>
      </p:guideLst>
    </p:cSldViewPr>
  </p:slideViewPr>
  <p:outlineViewPr>
    <p:cViewPr>
      <p:scale>
        <a:sx n="33" d="100"/>
        <a:sy n="33" d="100"/>
      </p:scale>
      <p:origin x="0" y="0"/>
    </p:cViewPr>
    <p:sldLst>
      <p:sld r:id="rId1" collapse="1"/>
      <p:sld r:id="rId2" collapse="1"/>
      <p:sld r:id="rId3" collapse="1"/>
    </p:sldLst>
  </p:outlineViewPr>
  <p:notesTextViewPr>
    <p:cViewPr>
      <p:scale>
        <a:sx n="150" d="100"/>
        <a:sy n="150" d="100"/>
      </p:scale>
      <p:origin x="0" y="0"/>
    </p:cViewPr>
  </p:notesTextViewPr>
  <p:sorterViewPr>
    <p:cViewPr>
      <p:scale>
        <a:sx n="66" d="100"/>
        <a:sy n="66" d="100"/>
      </p:scale>
      <p:origin x="0" y="420"/>
    </p:cViewPr>
  </p:sorterViewPr>
  <p:notesViewPr>
    <p:cSldViewPr>
      <p:cViewPr varScale="1">
        <p:scale>
          <a:sx n="58" d="100"/>
          <a:sy n="58" d="100"/>
        </p:scale>
        <p:origin x="-1812" y="-72"/>
      </p:cViewPr>
      <p:guideLst>
        <p:guide orient="horz" pos="2952"/>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_rels/viewProps.xml.rels><?xml version="1.0" encoding="UTF-8" standalone="yes"?>
<Relationships xmlns="http://schemas.openxmlformats.org/package/2006/relationships"><Relationship Id="rId3" Type="http://schemas.openxmlformats.org/officeDocument/2006/relationships/slide" Target="slides/slide12.xml"/><Relationship Id="rId2" Type="http://schemas.openxmlformats.org/officeDocument/2006/relationships/slide" Target="slides/slide5.xml"/><Relationship Id="rId1"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7282" name="Rectangle 1026"/>
          <p:cNvSpPr>
            <a:spLocks noGrp="1" noChangeArrowheads="1"/>
          </p:cNvSpPr>
          <p:nvPr>
            <p:ph type="hdr" sz="quarter"/>
          </p:nvPr>
        </p:nvSpPr>
        <p:spPr bwMode="auto">
          <a:xfrm>
            <a:off x="0" y="0"/>
            <a:ext cx="3038475" cy="468313"/>
          </a:xfrm>
          <a:prstGeom prst="rect">
            <a:avLst/>
          </a:prstGeom>
          <a:noFill/>
          <a:ln w="9525">
            <a:noFill/>
            <a:miter lim="800000"/>
            <a:headEnd/>
            <a:tailEnd/>
          </a:ln>
          <a:effectLst/>
        </p:spPr>
        <p:txBody>
          <a:bodyPr vert="horz" wrap="square" lIns="93397" tIns="46698" rIns="93397" bIns="46698" numCol="1" anchor="t" anchorCtr="0" compatLnSpc="1">
            <a:prstTxWarp prst="textNoShape">
              <a:avLst/>
            </a:prstTxWarp>
          </a:bodyPr>
          <a:lstStyle>
            <a:lvl1pPr defTabSz="933450">
              <a:defRPr sz="1200">
                <a:latin typeface="Times New Roman" charset="0"/>
              </a:defRPr>
            </a:lvl1pPr>
          </a:lstStyle>
          <a:p>
            <a:pPr>
              <a:defRPr/>
            </a:pPr>
            <a:endParaRPr lang="en-US"/>
          </a:p>
        </p:txBody>
      </p:sp>
      <p:sp>
        <p:nvSpPr>
          <p:cNvPr id="97283" name="Rectangle 1027"/>
          <p:cNvSpPr>
            <a:spLocks noGrp="1" noChangeArrowheads="1"/>
          </p:cNvSpPr>
          <p:nvPr>
            <p:ph type="dt" sz="quarter" idx="1"/>
          </p:nvPr>
        </p:nvSpPr>
        <p:spPr bwMode="auto">
          <a:xfrm>
            <a:off x="3971925" y="0"/>
            <a:ext cx="3038475" cy="468313"/>
          </a:xfrm>
          <a:prstGeom prst="rect">
            <a:avLst/>
          </a:prstGeom>
          <a:noFill/>
          <a:ln w="9525">
            <a:noFill/>
            <a:miter lim="800000"/>
            <a:headEnd/>
            <a:tailEnd/>
          </a:ln>
          <a:effectLst/>
        </p:spPr>
        <p:txBody>
          <a:bodyPr vert="horz" wrap="square" lIns="93397" tIns="46698" rIns="93397" bIns="46698" numCol="1" anchor="t" anchorCtr="0" compatLnSpc="1">
            <a:prstTxWarp prst="textNoShape">
              <a:avLst/>
            </a:prstTxWarp>
          </a:bodyPr>
          <a:lstStyle>
            <a:lvl1pPr algn="r" defTabSz="933450">
              <a:defRPr sz="1200">
                <a:latin typeface="Times New Roman" charset="0"/>
              </a:defRPr>
            </a:lvl1pPr>
          </a:lstStyle>
          <a:p>
            <a:pPr>
              <a:defRPr/>
            </a:pPr>
            <a:endParaRPr lang="en-US"/>
          </a:p>
        </p:txBody>
      </p:sp>
      <p:sp>
        <p:nvSpPr>
          <p:cNvPr id="97284" name="Rectangle 1028"/>
          <p:cNvSpPr>
            <a:spLocks noGrp="1" noChangeArrowheads="1"/>
          </p:cNvSpPr>
          <p:nvPr>
            <p:ph type="ftr" sz="quarter" idx="2"/>
          </p:nvPr>
        </p:nvSpPr>
        <p:spPr bwMode="auto">
          <a:xfrm>
            <a:off x="0" y="8904288"/>
            <a:ext cx="3038475" cy="468312"/>
          </a:xfrm>
          <a:prstGeom prst="rect">
            <a:avLst/>
          </a:prstGeom>
          <a:noFill/>
          <a:ln w="9525">
            <a:noFill/>
            <a:miter lim="800000"/>
            <a:headEnd/>
            <a:tailEnd/>
          </a:ln>
          <a:effectLst/>
        </p:spPr>
        <p:txBody>
          <a:bodyPr vert="horz" wrap="square" lIns="93397" tIns="46698" rIns="93397" bIns="46698" numCol="1" anchor="b" anchorCtr="0" compatLnSpc="1">
            <a:prstTxWarp prst="textNoShape">
              <a:avLst/>
            </a:prstTxWarp>
          </a:bodyPr>
          <a:lstStyle>
            <a:lvl1pPr defTabSz="933450">
              <a:defRPr sz="1200">
                <a:latin typeface="Times New Roman" charset="0"/>
              </a:defRPr>
            </a:lvl1pPr>
          </a:lstStyle>
          <a:p>
            <a:pPr>
              <a:defRPr/>
            </a:pPr>
            <a:endParaRPr lang="en-US"/>
          </a:p>
        </p:txBody>
      </p:sp>
      <p:sp>
        <p:nvSpPr>
          <p:cNvPr id="97285" name="Rectangle 1029"/>
          <p:cNvSpPr>
            <a:spLocks noGrp="1" noChangeArrowheads="1"/>
          </p:cNvSpPr>
          <p:nvPr>
            <p:ph type="sldNum" sz="quarter" idx="3"/>
          </p:nvPr>
        </p:nvSpPr>
        <p:spPr bwMode="auto">
          <a:xfrm>
            <a:off x="3971925" y="8904288"/>
            <a:ext cx="3038475" cy="468312"/>
          </a:xfrm>
          <a:prstGeom prst="rect">
            <a:avLst/>
          </a:prstGeom>
          <a:noFill/>
          <a:ln w="9525">
            <a:noFill/>
            <a:miter lim="800000"/>
            <a:headEnd/>
            <a:tailEnd/>
          </a:ln>
          <a:effectLst/>
        </p:spPr>
        <p:txBody>
          <a:bodyPr vert="horz" wrap="square" lIns="93397" tIns="46698" rIns="93397" bIns="46698" numCol="1" anchor="b" anchorCtr="0" compatLnSpc="1">
            <a:prstTxWarp prst="textNoShape">
              <a:avLst/>
            </a:prstTxWarp>
          </a:bodyPr>
          <a:lstStyle>
            <a:lvl1pPr algn="r" defTabSz="933450">
              <a:defRPr sz="1200">
                <a:latin typeface="Times New Roman" charset="0"/>
              </a:defRPr>
            </a:lvl1pPr>
          </a:lstStyle>
          <a:p>
            <a:pPr>
              <a:defRPr/>
            </a:pPr>
            <a:fld id="{BEE7FC6F-B498-49DF-8D42-0E0AA8FBC565}" type="slidenum">
              <a:rPr lang="en-US"/>
              <a:pPr>
                <a:defRPr/>
              </a:pPr>
              <a:t>‹#›</a:t>
            </a:fld>
            <a:endParaRPr lang="en-US"/>
          </a:p>
        </p:txBody>
      </p:sp>
    </p:spTree>
    <p:extLst>
      <p:ext uri="{BB962C8B-B14F-4D97-AF65-F5344CB8AC3E}">
        <p14:creationId xmlns:p14="http://schemas.microsoft.com/office/powerpoint/2010/main" xmlns="" val="37960379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83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8313"/>
          </a:xfrm>
          <a:prstGeom prst="rect">
            <a:avLst/>
          </a:prstGeom>
        </p:spPr>
        <p:txBody>
          <a:bodyPr vert="horz" lIns="91440" tIns="45720" rIns="91440" bIns="45720" rtlCol="0"/>
          <a:lstStyle>
            <a:lvl1pPr algn="r">
              <a:defRPr sz="1200"/>
            </a:lvl1pPr>
          </a:lstStyle>
          <a:p>
            <a:fld id="{DD5DCC74-ED4B-4109-9F01-03858657A039}" type="datetimeFigureOut">
              <a:rPr lang="en-US" smtClean="0"/>
              <a:pPr/>
              <a:t>8/31/2011</a:t>
            </a:fld>
            <a:endParaRPr lang="en-US"/>
          </a:p>
        </p:txBody>
      </p:sp>
      <p:sp>
        <p:nvSpPr>
          <p:cNvPr id="4" name="Slide Image Placeholder 3"/>
          <p:cNvSpPr>
            <a:spLocks noGrp="1" noRot="1" noChangeAspect="1"/>
          </p:cNvSpPr>
          <p:nvPr>
            <p:ph type="sldImg" idx="2"/>
          </p:nvPr>
        </p:nvSpPr>
        <p:spPr>
          <a:xfrm>
            <a:off x="1162050" y="703263"/>
            <a:ext cx="4686300" cy="35147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51350"/>
            <a:ext cx="5607050" cy="421798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02700"/>
            <a:ext cx="3038475" cy="46831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902700"/>
            <a:ext cx="3038475" cy="468313"/>
          </a:xfrm>
          <a:prstGeom prst="rect">
            <a:avLst/>
          </a:prstGeom>
        </p:spPr>
        <p:txBody>
          <a:bodyPr vert="horz" lIns="91440" tIns="45720" rIns="91440" bIns="45720" rtlCol="0" anchor="b"/>
          <a:lstStyle>
            <a:lvl1pPr algn="r">
              <a:defRPr sz="1200"/>
            </a:lvl1pPr>
          </a:lstStyle>
          <a:p>
            <a:fld id="{F823A44E-81EE-488E-BA18-3F5F4B3CC694}" type="slidenum">
              <a:rPr lang="en-US" smtClean="0"/>
              <a:pPr/>
              <a:t>‹#›</a:t>
            </a:fld>
            <a:endParaRPr lang="en-US"/>
          </a:p>
        </p:txBody>
      </p:sp>
    </p:spTree>
    <p:extLst>
      <p:ext uri="{BB962C8B-B14F-4D97-AF65-F5344CB8AC3E}">
        <p14:creationId xmlns:p14="http://schemas.microsoft.com/office/powerpoint/2010/main" xmlns="" val="34519696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a:t>
            </a:r>
            <a:r>
              <a:rPr lang="en-US" baseline="0" dirty="0" smtClean="0"/>
              <a:t> far in your lives you have been in the role of student. Perhaps some of you have had part-time jobs that led to your decision to become a social worker. That was the case with me. I learned on the job how to promote choice and self-determination with the people that I supported, but it wasn’t until I was in my first field placement as an MSW student that I really began to develop my professional self and my identity as a professional social worker. This presentation is designed to help you think about, and plan to become, a professional in the social work field.</a:t>
            </a:r>
            <a:endParaRPr lang="en-US" dirty="0"/>
          </a:p>
        </p:txBody>
      </p:sp>
      <p:sp>
        <p:nvSpPr>
          <p:cNvPr id="4" name="Slide Number Placeholder 3"/>
          <p:cNvSpPr>
            <a:spLocks noGrp="1"/>
          </p:cNvSpPr>
          <p:nvPr>
            <p:ph type="sldNum" sz="quarter" idx="10"/>
          </p:nvPr>
        </p:nvSpPr>
        <p:spPr/>
        <p:txBody>
          <a:bodyPr/>
          <a:lstStyle/>
          <a:p>
            <a:fld id="{F823A44E-81EE-488E-BA18-3F5F4B3CC69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823A44E-81EE-488E-BA18-3F5F4B3CC694}"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 does it mean to act, think,</a:t>
            </a:r>
            <a:r>
              <a:rPr lang="en-US" baseline="0" dirty="0" smtClean="0"/>
              <a:t> and feel like a professional social worker?</a:t>
            </a:r>
            <a:endParaRPr lang="en-US" dirty="0"/>
          </a:p>
        </p:txBody>
      </p:sp>
      <p:sp>
        <p:nvSpPr>
          <p:cNvPr id="4" name="Slide Number Placeholder 3"/>
          <p:cNvSpPr>
            <a:spLocks noGrp="1"/>
          </p:cNvSpPr>
          <p:nvPr>
            <p:ph type="sldNum" sz="quarter" idx="10"/>
          </p:nvPr>
        </p:nvSpPr>
        <p:spPr/>
        <p:txBody>
          <a:bodyPr/>
          <a:lstStyle/>
          <a:p>
            <a:fld id="{F823A44E-81EE-488E-BA18-3F5F4B3CC694}"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Baretti</a:t>
            </a:r>
            <a:r>
              <a:rPr lang="en-US" baseline="0" dirty="0" smtClean="0"/>
              <a:t> (2004) The Professional Socialization of Undergraduate Social Work Students. </a:t>
            </a:r>
            <a:r>
              <a:rPr lang="en-US" i="1" baseline="0" dirty="0" smtClean="0"/>
              <a:t>The Journal of Baccalaureate Social Work, 9 (2). </a:t>
            </a:r>
            <a:endParaRPr lang="en-US" i="1" dirty="0"/>
          </a:p>
        </p:txBody>
      </p:sp>
      <p:sp>
        <p:nvSpPr>
          <p:cNvPr id="4" name="Slide Number Placeholder 3"/>
          <p:cNvSpPr>
            <a:spLocks noGrp="1"/>
          </p:cNvSpPr>
          <p:nvPr>
            <p:ph type="sldNum" sz="quarter" idx="10"/>
          </p:nvPr>
        </p:nvSpPr>
        <p:spPr/>
        <p:txBody>
          <a:bodyPr/>
          <a:lstStyle/>
          <a:p>
            <a:fld id="{F823A44E-81EE-488E-BA18-3F5F4B3CC694}" type="slidenum">
              <a:rPr lang="en-US" smtClean="0"/>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100" dirty="0" smtClean="0"/>
              <a:t>Professionals have a body</a:t>
            </a:r>
            <a:r>
              <a:rPr lang="en-US" sz="1100" baseline="0" dirty="0" smtClean="0"/>
              <a:t> of knowledge. Is this true for social work? What knowledge does social work base itself on? (strengths based perspectives, PIE, psychological and systems theories)</a:t>
            </a:r>
          </a:p>
          <a:p>
            <a:r>
              <a:rPr lang="en-US" sz="1100" baseline="0" dirty="0" smtClean="0"/>
              <a:t>Professionals have a scope of practice</a:t>
            </a:r>
            <a:r>
              <a:rPr lang="en-US" baseline="0" dirty="0" smtClean="0"/>
              <a:t>. Social work has a scope of practice that seeks to create positive change in the lives of people.</a:t>
            </a:r>
          </a:p>
          <a:p>
            <a:r>
              <a:rPr lang="en-US" baseline="0" dirty="0" smtClean="0"/>
              <a:t>Professionals have agreed upon values and a code. How is this expressed in our field?</a:t>
            </a:r>
          </a:p>
          <a:p>
            <a:r>
              <a:rPr lang="en-US" baseline="0" dirty="0" smtClean="0"/>
              <a:t>Finally, professionals are accountable to the larger society as representatives of their field of practice and this is demonstrated through BEHAVIOR.</a:t>
            </a:r>
            <a:endParaRPr lang="en-US" dirty="0"/>
          </a:p>
        </p:txBody>
      </p:sp>
      <p:sp>
        <p:nvSpPr>
          <p:cNvPr id="4" name="Slide Number Placeholder 3"/>
          <p:cNvSpPr>
            <a:spLocks noGrp="1"/>
          </p:cNvSpPr>
          <p:nvPr>
            <p:ph type="sldNum" sz="quarter" idx="10"/>
          </p:nvPr>
        </p:nvSpPr>
        <p:spPr/>
        <p:txBody>
          <a:bodyPr/>
          <a:lstStyle/>
          <a:p>
            <a:fld id="{F823A44E-81EE-488E-BA18-3F5F4B3CC69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Professionalism is the behavior that</a:t>
            </a:r>
            <a:r>
              <a:rPr lang="en-US" baseline="0" dirty="0" smtClean="0"/>
              <a:t> is demonstrated by someone who is a professional in her or his field. </a:t>
            </a:r>
          </a:p>
          <a:p>
            <a:r>
              <a:rPr lang="en-US" baseline="0" dirty="0" smtClean="0"/>
              <a:t>As a behavior it is observable and may be measurable. </a:t>
            </a:r>
          </a:p>
          <a:p>
            <a:r>
              <a:rPr lang="en-US" baseline="0" dirty="0" smtClean="0"/>
              <a:t>People also have an expectation of what professionalism looks like because it is based on a role that is created and understood by those in the field. </a:t>
            </a:r>
          </a:p>
          <a:p>
            <a:r>
              <a:rPr lang="en-US" baseline="0" dirty="0" smtClean="0"/>
              <a:t>What do you expect professionalism in social work to look like?</a:t>
            </a:r>
            <a:endParaRPr lang="en-US" dirty="0"/>
          </a:p>
        </p:txBody>
      </p:sp>
      <p:sp>
        <p:nvSpPr>
          <p:cNvPr id="4" name="Slide Number Placeholder 3"/>
          <p:cNvSpPr>
            <a:spLocks noGrp="1"/>
          </p:cNvSpPr>
          <p:nvPr>
            <p:ph type="sldNum" sz="quarter" idx="10"/>
          </p:nvPr>
        </p:nvSpPr>
        <p:spPr/>
        <p:txBody>
          <a:bodyPr/>
          <a:lstStyle/>
          <a:p>
            <a:fld id="{F823A44E-81EE-488E-BA18-3F5F4B3CC69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Judging</a:t>
            </a:r>
            <a:r>
              <a:rPr lang="en-US" baseline="0" dirty="0" smtClean="0"/>
              <a:t> professionalism is subjective but there are guidelines that are shared about how it should be judged. What are some of the standards that social workers use to judge professionalism in our field? (client centeredness, respect, self determination)</a:t>
            </a:r>
            <a:endParaRPr lang="en-US" dirty="0"/>
          </a:p>
        </p:txBody>
      </p:sp>
      <p:sp>
        <p:nvSpPr>
          <p:cNvPr id="4" name="Slide Number Placeholder 3"/>
          <p:cNvSpPr>
            <a:spLocks noGrp="1"/>
          </p:cNvSpPr>
          <p:nvPr>
            <p:ph type="sldNum" sz="quarter" idx="10"/>
          </p:nvPr>
        </p:nvSpPr>
        <p:spPr/>
        <p:txBody>
          <a:bodyPr/>
          <a:lstStyle/>
          <a:p>
            <a:fld id="{F823A44E-81EE-488E-BA18-3F5F4B3CC69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823A44E-81EE-488E-BA18-3F5F4B3CC69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It</a:t>
            </a:r>
            <a:r>
              <a:rPr lang="en-US" baseline="0" dirty="0" smtClean="0"/>
              <a:t> is important for you as the emerging professional social worker to reflect on your behavior on the job and to think about how others like your clients and coworkers view your level of professionalism as a social worker. </a:t>
            </a:r>
          </a:p>
          <a:p>
            <a:r>
              <a:rPr lang="en-US" baseline="0" dirty="0" smtClean="0"/>
              <a:t>Role Modeling</a:t>
            </a:r>
            <a:endParaRPr lang="en-US" dirty="0"/>
          </a:p>
        </p:txBody>
      </p:sp>
      <p:sp>
        <p:nvSpPr>
          <p:cNvPr id="4" name="Slide Number Placeholder 3"/>
          <p:cNvSpPr>
            <a:spLocks noGrp="1"/>
          </p:cNvSpPr>
          <p:nvPr>
            <p:ph type="sldNum" sz="quarter" idx="10"/>
          </p:nvPr>
        </p:nvSpPr>
        <p:spPr/>
        <p:txBody>
          <a:bodyPr/>
          <a:lstStyle/>
          <a:p>
            <a:fld id="{F823A44E-81EE-488E-BA18-3F5F4B3CC694}"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Clients</a:t>
            </a:r>
            <a:r>
              <a:rPr lang="en-US" baseline="0" dirty="0" smtClean="0"/>
              <a:t> will judge your professionalism by:</a:t>
            </a:r>
            <a:endParaRPr lang="en-US" dirty="0"/>
          </a:p>
        </p:txBody>
      </p:sp>
      <p:sp>
        <p:nvSpPr>
          <p:cNvPr id="4" name="Slide Number Placeholder 3"/>
          <p:cNvSpPr>
            <a:spLocks noGrp="1"/>
          </p:cNvSpPr>
          <p:nvPr>
            <p:ph type="sldNum" sz="quarter" idx="10"/>
          </p:nvPr>
        </p:nvSpPr>
        <p:spPr/>
        <p:txBody>
          <a:bodyPr/>
          <a:lstStyle/>
          <a:p>
            <a:fld id="{F823A44E-81EE-488E-BA18-3F5F4B3CC694}"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823A44E-81EE-488E-BA18-3F5F4B3CC694}"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Your clients</a:t>
            </a:r>
            <a:r>
              <a:rPr lang="en-US" baseline="0" dirty="0" smtClean="0"/>
              <a:t> are not the only people who will be evaluating you as a professional. You will likely be working in teams and with a lot of colleagues who will be judging your professionalism by: </a:t>
            </a:r>
            <a:endParaRPr lang="en-US" dirty="0"/>
          </a:p>
        </p:txBody>
      </p:sp>
      <p:sp>
        <p:nvSpPr>
          <p:cNvPr id="4" name="Slide Number Placeholder 3"/>
          <p:cNvSpPr>
            <a:spLocks noGrp="1"/>
          </p:cNvSpPr>
          <p:nvPr>
            <p:ph type="sldNum" sz="quarter" idx="10"/>
          </p:nvPr>
        </p:nvSpPr>
        <p:spPr/>
        <p:txBody>
          <a:bodyPr/>
          <a:lstStyle/>
          <a:p>
            <a:fld id="{F823A44E-81EE-488E-BA18-3F5F4B3CC694}"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Oval 12"/>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5" name="Oval 13"/>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14" name="Title 13"/>
          <p:cNvSpPr>
            <a:spLocks noGrp="1"/>
          </p:cNvSpPr>
          <p:nvPr>
            <p:ph type="ctrTitle"/>
          </p:nvPr>
        </p:nvSpPr>
        <p:spPr>
          <a:xfrm>
            <a:off x="1432560" y="359898"/>
            <a:ext cx="7406640" cy="1472184"/>
          </a:xfrm>
        </p:spPr>
        <p:txBody>
          <a:bodyPr anchor="b"/>
          <a:lstStyle>
            <a:lvl1pPr algn="l">
              <a:defRPr/>
            </a:lvl1pPr>
            <a:extLst/>
          </a:lstStyle>
          <a:p>
            <a:r>
              <a:rPr lang="en-US" smtClean="0"/>
              <a:t>Click to edit Master title style</a:t>
            </a:r>
            <a:endParaRPr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6" name="Date Placeholder 6"/>
          <p:cNvSpPr>
            <a:spLocks noGrp="1"/>
          </p:cNvSpPr>
          <p:nvPr>
            <p:ph type="dt" sz="half" idx="10"/>
          </p:nvPr>
        </p:nvSpPr>
        <p:spPr/>
        <p:txBody>
          <a:bodyPr/>
          <a:lstStyle>
            <a:lvl1pPr>
              <a:defRPr/>
            </a:lvl1pPr>
            <a:extLst/>
          </a:lstStyle>
          <a:p>
            <a:pPr>
              <a:defRPr/>
            </a:pPr>
            <a:fld id="{2B1680EA-72E3-4259-B3B7-B9BA9D524DBD}" type="datetimeFigureOut">
              <a:rPr lang="en-US"/>
              <a:pPr>
                <a:defRPr/>
              </a:pPr>
              <a:t>8/31/2011</a:t>
            </a:fld>
            <a:endParaRPr lang="en-US"/>
          </a:p>
        </p:txBody>
      </p:sp>
      <p:sp>
        <p:nvSpPr>
          <p:cNvPr id="7" name="Footer Placeholder 19"/>
          <p:cNvSpPr>
            <a:spLocks noGrp="1"/>
          </p:cNvSpPr>
          <p:nvPr>
            <p:ph type="ftr" sz="quarter" idx="11"/>
          </p:nvPr>
        </p:nvSpPr>
        <p:spPr/>
        <p:txBody>
          <a:bodyPr/>
          <a:lstStyle>
            <a:lvl1pPr>
              <a:defRPr/>
            </a:lvl1pPr>
            <a:extLst/>
          </a:lstStyle>
          <a:p>
            <a:pPr>
              <a:defRPr/>
            </a:pPr>
            <a:endParaRPr lang="en-US"/>
          </a:p>
        </p:txBody>
      </p:sp>
      <p:sp>
        <p:nvSpPr>
          <p:cNvPr id="8" name="Slide Number Placeholder 9"/>
          <p:cNvSpPr>
            <a:spLocks noGrp="1"/>
          </p:cNvSpPr>
          <p:nvPr>
            <p:ph type="sldNum" sz="quarter" idx="12"/>
          </p:nvPr>
        </p:nvSpPr>
        <p:spPr/>
        <p:txBody>
          <a:bodyPr/>
          <a:lstStyle>
            <a:lvl1pPr>
              <a:defRPr/>
            </a:lvl1pPr>
            <a:extLst/>
          </a:lstStyle>
          <a:p>
            <a:pPr>
              <a:defRPr/>
            </a:pPr>
            <a:fld id="{3E81EDA1-669C-439D-9BEB-9F2E1097F65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30E8F1E4-D7A8-4632-80EA-363147211A7B}" type="datetimeFigureOut">
              <a:rPr lang="en-US"/>
              <a:pPr>
                <a:defRPr/>
              </a:pPr>
              <a:t>8/31/2011</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4037531F-BDFD-467A-AA6A-DAD09371644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8E24DA53-8B4A-4F90-A36B-E1479F05A4EA}" type="datetimeFigureOut">
              <a:rPr lang="en-US"/>
              <a:pPr>
                <a:defRPr/>
              </a:pPr>
              <a:t>8/31/2011</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1B6AA1D8-2736-4A5B-AA08-36D82B494C8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EE64F4F9-B5F1-4490-95AC-BC3BE5E6FAB9}" type="datetimeFigureOut">
              <a:rPr lang="en-US"/>
              <a:pPr>
                <a:defRPr/>
              </a:pPr>
              <a:t>8/31/2011</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1939E93C-6C92-406C-AA5C-95741C448F8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12"/>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Rectangle 13"/>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6" name="Oval 1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7" name="Oval 16"/>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en-US" smtClean="0"/>
              <a:t>Click to edit Master title style</a:t>
            </a:r>
            <a:endParaRPr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8" name="Date Placeholder 3"/>
          <p:cNvSpPr>
            <a:spLocks noGrp="1"/>
          </p:cNvSpPr>
          <p:nvPr>
            <p:ph type="dt" sz="half" idx="10"/>
          </p:nvPr>
        </p:nvSpPr>
        <p:spPr/>
        <p:txBody>
          <a:bodyPr/>
          <a:lstStyle>
            <a:lvl1pPr>
              <a:defRPr/>
            </a:lvl1pPr>
            <a:extLst/>
          </a:lstStyle>
          <a:p>
            <a:pPr>
              <a:defRPr/>
            </a:pPr>
            <a:fld id="{91D89A19-2C56-40C2-A601-619C39C39066}" type="datetimeFigureOut">
              <a:rPr lang="en-US"/>
              <a:pPr>
                <a:defRPr/>
              </a:pPr>
              <a:t>8/31/2011</a:t>
            </a:fld>
            <a:endParaRPr lang="en-US"/>
          </a:p>
        </p:txBody>
      </p:sp>
      <p:sp>
        <p:nvSpPr>
          <p:cNvPr id="9" name="Footer Placeholder 4"/>
          <p:cNvSpPr>
            <a:spLocks noGrp="1"/>
          </p:cNvSpPr>
          <p:nvPr>
            <p:ph type="ftr" sz="quarter" idx="11"/>
          </p:nvPr>
        </p:nvSpPr>
        <p:spPr/>
        <p:txBody>
          <a:bodyPr/>
          <a:lstStyle>
            <a:lvl1pPr>
              <a:defRPr/>
            </a:lvl1pPr>
            <a:extLst/>
          </a:lstStyle>
          <a:p>
            <a:pPr>
              <a:defRPr/>
            </a:pPr>
            <a:endParaRPr lang="en-US"/>
          </a:p>
        </p:txBody>
      </p:sp>
      <p:sp>
        <p:nvSpPr>
          <p:cNvPr id="10" name="Slide Number Placeholder 5"/>
          <p:cNvSpPr>
            <a:spLocks noGrp="1"/>
          </p:cNvSpPr>
          <p:nvPr>
            <p:ph type="sldNum" sz="quarter" idx="12"/>
          </p:nvPr>
        </p:nvSpPr>
        <p:spPr/>
        <p:txBody>
          <a:bodyPr/>
          <a:lstStyle>
            <a:lvl1pPr>
              <a:defRPr/>
            </a:lvl1pPr>
            <a:extLst/>
          </a:lstStyle>
          <a:p>
            <a:pPr>
              <a:defRPr/>
            </a:pPr>
            <a:fld id="{DD17BD62-2E2F-4D67-8E14-DB42E726372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pPr>
              <a:defRPr/>
            </a:pPr>
            <a:fld id="{AD4953BE-E23E-42E8-812E-81821901BFCB}" type="datetimeFigureOut">
              <a:rPr lang="en-US"/>
              <a:pPr>
                <a:defRPr/>
              </a:pPr>
              <a:t>8/31/2011</a:t>
            </a:fld>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FB49444A-5EE5-49C0-8B74-AC5101ED790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extLst/>
          </a:lstStyle>
          <a:p>
            <a:r>
              <a:rPr lang="en-US" smtClean="0"/>
              <a:t>Click to edit Master title style</a:t>
            </a:r>
            <a:endParaRPr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1816F6BC-1214-4EE0-BF0E-94C29AF6DCB5}" type="datetimeFigureOut">
              <a:rPr lang="en-US"/>
              <a:pPr>
                <a:defRPr/>
              </a:pPr>
              <a:t>8/31/2011</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06872E7C-1A35-4F2B-9334-5B16B37AD65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Date Placeholder 23"/>
          <p:cNvSpPr>
            <a:spLocks noGrp="1"/>
          </p:cNvSpPr>
          <p:nvPr>
            <p:ph type="dt" sz="half" idx="10"/>
          </p:nvPr>
        </p:nvSpPr>
        <p:spPr/>
        <p:txBody>
          <a:bodyPr/>
          <a:lstStyle>
            <a:lvl1pPr>
              <a:defRPr/>
            </a:lvl1pPr>
          </a:lstStyle>
          <a:p>
            <a:pPr>
              <a:defRPr/>
            </a:pPr>
            <a:fld id="{36DB6BB4-CE87-48E6-B607-F16EACC9C8B3}" type="datetimeFigureOut">
              <a:rPr lang="en-US"/>
              <a:pPr>
                <a:defRPr/>
              </a:pPr>
              <a:t>8/31/2011</a:t>
            </a:fld>
            <a:endParaRPr lang="en-US"/>
          </a:p>
        </p:txBody>
      </p:sp>
      <p:sp>
        <p:nvSpPr>
          <p:cNvPr id="4" name="Footer Placeholder 9"/>
          <p:cNvSpPr>
            <a:spLocks noGrp="1"/>
          </p:cNvSpPr>
          <p:nvPr>
            <p:ph type="ftr" sz="quarter" idx="11"/>
          </p:nvPr>
        </p:nvSpPr>
        <p:spPr/>
        <p:txBody>
          <a:bodyPr/>
          <a:lstStyle>
            <a:lvl1pPr>
              <a:defRPr/>
            </a:lvl1pPr>
          </a:lstStyle>
          <a:p>
            <a:pPr>
              <a:defRPr/>
            </a:pPr>
            <a:endParaRPr lang="en-US"/>
          </a:p>
        </p:txBody>
      </p:sp>
      <p:sp>
        <p:nvSpPr>
          <p:cNvPr id="5" name="Slide Number Placeholder 21"/>
          <p:cNvSpPr>
            <a:spLocks noGrp="1"/>
          </p:cNvSpPr>
          <p:nvPr>
            <p:ph type="sldNum" sz="quarter" idx="12"/>
          </p:nvPr>
        </p:nvSpPr>
        <p:spPr/>
        <p:txBody>
          <a:bodyPr/>
          <a:lstStyle>
            <a:lvl1pPr>
              <a:defRPr/>
            </a:lvl1pPr>
          </a:lstStyle>
          <a:p>
            <a:pPr>
              <a:defRPr/>
            </a:pPr>
            <a:fld id="{36993079-3E1E-42EB-AC18-AD7D17471FD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2"/>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3" name="Rectangle 13"/>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4" name="Date Placeholder 1"/>
          <p:cNvSpPr>
            <a:spLocks noGrp="1"/>
          </p:cNvSpPr>
          <p:nvPr>
            <p:ph type="dt" sz="half" idx="10"/>
          </p:nvPr>
        </p:nvSpPr>
        <p:spPr/>
        <p:txBody>
          <a:bodyPr/>
          <a:lstStyle>
            <a:lvl1pPr>
              <a:defRPr/>
            </a:lvl1pPr>
            <a:extLst/>
          </a:lstStyle>
          <a:p>
            <a:pPr>
              <a:defRPr/>
            </a:pPr>
            <a:fld id="{80EB80EB-577A-45FC-9798-9A2952C196D7}" type="datetimeFigureOut">
              <a:rPr lang="en-US"/>
              <a:pPr>
                <a:defRPr/>
              </a:pPr>
              <a:t>8/31/2011</a:t>
            </a:fld>
            <a:endParaRPr lang="en-US"/>
          </a:p>
        </p:txBody>
      </p:sp>
      <p:sp>
        <p:nvSpPr>
          <p:cNvPr id="5" name="Footer Placeholder 2"/>
          <p:cNvSpPr>
            <a:spLocks noGrp="1"/>
          </p:cNvSpPr>
          <p:nvPr>
            <p:ph type="ftr" sz="quarter" idx="11"/>
          </p:nvPr>
        </p:nvSpPr>
        <p:spPr/>
        <p:txBody>
          <a:bodyPr/>
          <a:lstStyle>
            <a:lvl1pPr>
              <a:defRPr/>
            </a:lvl1pPr>
            <a:extLst/>
          </a:lstStyle>
          <a:p>
            <a:pPr>
              <a:defRPr/>
            </a:pPr>
            <a:endParaRPr lang="en-US"/>
          </a:p>
        </p:txBody>
      </p:sp>
      <p:sp>
        <p:nvSpPr>
          <p:cNvPr id="6" name="Slide Number Placeholder 3"/>
          <p:cNvSpPr>
            <a:spLocks noGrp="1"/>
          </p:cNvSpPr>
          <p:nvPr>
            <p:ph type="sldNum" sz="quarter" idx="12"/>
          </p:nvPr>
        </p:nvSpPr>
        <p:spPr/>
        <p:txBody>
          <a:bodyPr/>
          <a:lstStyle>
            <a:lvl1pPr>
              <a:defRPr/>
            </a:lvl1pPr>
            <a:extLst/>
          </a:lstStyle>
          <a:p>
            <a:pPr>
              <a:defRPr/>
            </a:pPr>
            <a:fld id="{74FFD7E5-AE71-4AE4-843F-E3DCFCE0954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n-US" smtClean="0"/>
              <a:t>Click to edit Master title style</a:t>
            </a:r>
            <a:endParaRPr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98A1CFC7-40AA-4D0A-A265-C1899F5F9249}" type="datetimeFigureOut">
              <a:rPr lang="en-US"/>
              <a:pPr>
                <a:defRPr/>
              </a:pPr>
              <a:t>8/31/2011</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B368DDA7-3F68-46A9-9427-51DC7A0CF5B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12"/>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a:lnSpc>
                <a:spcPts val="3000"/>
              </a:lnSpc>
              <a:spcBef>
                <a:spcPts val="600"/>
              </a:spcBef>
              <a:buClr>
                <a:schemeClr val="accent1"/>
              </a:buClr>
              <a:buSzPct val="80000"/>
              <a:buFont typeface="Wingdings 2"/>
              <a:buNone/>
              <a:defRPr/>
            </a:pPr>
            <a:endParaRPr lang="en-US" sz="3200">
              <a:latin typeface="+mn-lt"/>
            </a:endParaRPr>
          </a:p>
        </p:txBody>
      </p:sp>
      <p:sp>
        <p:nvSpPr>
          <p:cNvPr id="6" name="Flowchart: Process 13"/>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7" name="Flowchart: Process 15"/>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n-US" smtClean="0"/>
              <a:t>Click to edit Master title style</a:t>
            </a:r>
            <a:endParaRPr lang="en-US"/>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extLst/>
          </a:lstStyle>
          <a:p>
            <a:pPr>
              <a:defRPr/>
            </a:pPr>
            <a:fld id="{049E1772-1EF3-4055-8064-7030E2F7741B}" type="datetimeFigureOut">
              <a:rPr lang="en-US"/>
              <a:pPr>
                <a:defRPr/>
              </a:pPr>
              <a:t>8/31/2011</a:t>
            </a:fld>
            <a:endParaRPr lang="en-US"/>
          </a:p>
        </p:txBody>
      </p:sp>
      <p:sp>
        <p:nvSpPr>
          <p:cNvPr id="9" name="Footer Placeholder 5"/>
          <p:cNvSpPr>
            <a:spLocks noGrp="1"/>
          </p:cNvSpPr>
          <p:nvPr>
            <p:ph type="ftr" sz="quarter" idx="11"/>
          </p:nvPr>
        </p:nvSpPr>
        <p:spPr/>
        <p:txBody>
          <a:bodyPr/>
          <a:lstStyle>
            <a:lvl1pPr>
              <a:defRPr/>
            </a:lvl1pPr>
            <a:extLst/>
          </a:lstStyle>
          <a:p>
            <a:pPr>
              <a:defRPr/>
            </a:pPr>
            <a:endParaRPr lang="en-US"/>
          </a:p>
        </p:txBody>
      </p:sp>
      <p:sp>
        <p:nvSpPr>
          <p:cNvPr id="10" name="Slide Number Placeholder 6"/>
          <p:cNvSpPr>
            <a:spLocks noGrp="1"/>
          </p:cNvSpPr>
          <p:nvPr>
            <p:ph type="sldNum" sz="quarter" idx="12"/>
          </p:nvPr>
        </p:nvSpPr>
        <p:spPr/>
        <p:txBody>
          <a:bodyPr/>
          <a:lstStyle>
            <a:lvl1pPr>
              <a:defRPr/>
            </a:lvl1pPr>
            <a:extLst/>
          </a:lstStyle>
          <a:p>
            <a:pPr>
              <a:defRPr/>
            </a:pPr>
            <a:fld id="{370E5BB3-4F73-45E9-8FCD-4954A3A8C85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extLst/>
          </a:lstStyle>
          <a:p>
            <a:r>
              <a:rPr lang="en-US" smtClean="0"/>
              <a:t>Click to edit Master title style</a:t>
            </a:r>
            <a:endParaRPr lang="en-US"/>
          </a:p>
        </p:txBody>
      </p:sp>
      <p:sp>
        <p:nvSpPr>
          <p:cNvPr id="1033" name="Text Placeholder 8"/>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smtClean="0">
                <a:solidFill>
                  <a:schemeClr val="bg2">
                    <a:shade val="50000"/>
                    <a:satMod val="200000"/>
                  </a:schemeClr>
                </a:solidFill>
              </a:defRPr>
            </a:lvl1pPr>
            <a:extLst/>
          </a:lstStyle>
          <a:p>
            <a:pPr>
              <a:defRPr/>
            </a:pPr>
            <a:fld id="{2477E1F0-1F42-4076-AA62-AE6C80831420}" type="datetimeFigureOut">
              <a:rPr lang="en-US"/>
              <a:pPr>
                <a:defRPr/>
              </a:pPr>
              <a:t>8/31/2011</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a:defRPr/>
            </a:pPr>
            <a:endParaRPr lang="en-US"/>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eaLnBrk="1" latinLnBrk="0" hangingPunct="1">
              <a:defRPr kumimoji="0" sz="1200" smtClean="0">
                <a:solidFill>
                  <a:schemeClr val="bg2">
                    <a:shade val="50000"/>
                    <a:satMod val="200000"/>
                  </a:schemeClr>
                </a:solidFill>
                <a:effectLst/>
              </a:defRPr>
            </a:lvl1pPr>
            <a:extLst/>
          </a:lstStyle>
          <a:p>
            <a:pPr>
              <a:defRPr/>
            </a:pPr>
            <a:fld id="{0EA4C16E-9704-4F12-A19A-D80354242499}" type="slidenum">
              <a:rPr lang="en-US"/>
              <a:pPr>
                <a:defRPr/>
              </a:pPr>
              <a:t>‹#›</a:t>
            </a:fld>
            <a:endParaRPr lang="en-US"/>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Tree>
  </p:cSld>
  <p:clrMap bg1="lt1" tx1="dk1" bg2="lt2" tx2="dk2" accent1="accent1" accent2="accent2" accent3="accent3" accent4="accent4" accent5="accent5" accent6="accent6" hlink="hlink" folHlink="folHlink"/>
  <p:sldLayoutIdLst>
    <p:sldLayoutId id="2147483820" r:id="rId1"/>
    <p:sldLayoutId id="2147483815" r:id="rId2"/>
    <p:sldLayoutId id="2147483821" r:id="rId3"/>
    <p:sldLayoutId id="2147483816" r:id="rId4"/>
    <p:sldLayoutId id="2147483822" r:id="rId5"/>
    <p:sldLayoutId id="2147483817" r:id="rId6"/>
    <p:sldLayoutId id="2147483823" r:id="rId7"/>
    <p:sldLayoutId id="2147483824" r:id="rId8"/>
    <p:sldLayoutId id="2147483825" r:id="rId9"/>
    <p:sldLayoutId id="2147483818" r:id="rId10"/>
    <p:sldLayoutId id="2147483819" r:id="rId11"/>
  </p:sldLayoutIdLst>
  <p:txStyles>
    <p:titleStyle>
      <a:lvl1pPr algn="l" rtl="0" fontAlgn="base">
        <a:spcBef>
          <a:spcPct val="0"/>
        </a:spcBef>
        <a:spcAft>
          <a:spcPct val="0"/>
        </a:spcAft>
        <a:defRPr sz="4300" kern="1200">
          <a:solidFill>
            <a:srgbClr val="495A74"/>
          </a:solidFill>
          <a:effectLst>
            <a:outerShdw blurRad="50000" dist="30000" dir="5400000" algn="tl" rotWithShape="0">
              <a:srgbClr val="000000">
                <a:alpha val="30000"/>
              </a:srgbClr>
            </a:outerShdw>
          </a:effectLst>
          <a:latin typeface="+mj-lt"/>
          <a:ea typeface="+mj-ea"/>
          <a:cs typeface="+mj-cs"/>
        </a:defRPr>
      </a:lvl1pPr>
      <a:lvl2pPr algn="l" rtl="0" fontAlgn="base">
        <a:spcBef>
          <a:spcPct val="0"/>
        </a:spcBef>
        <a:spcAft>
          <a:spcPct val="0"/>
        </a:spcAft>
        <a:defRPr sz="4300">
          <a:solidFill>
            <a:srgbClr val="495A74"/>
          </a:solidFill>
          <a:latin typeface="Calibri" pitchFamily="34" charset="0"/>
        </a:defRPr>
      </a:lvl2pPr>
      <a:lvl3pPr algn="l" rtl="0" fontAlgn="base">
        <a:spcBef>
          <a:spcPct val="0"/>
        </a:spcBef>
        <a:spcAft>
          <a:spcPct val="0"/>
        </a:spcAft>
        <a:defRPr sz="4300">
          <a:solidFill>
            <a:srgbClr val="495A74"/>
          </a:solidFill>
          <a:latin typeface="Calibri" pitchFamily="34" charset="0"/>
        </a:defRPr>
      </a:lvl3pPr>
      <a:lvl4pPr algn="l" rtl="0" fontAlgn="base">
        <a:spcBef>
          <a:spcPct val="0"/>
        </a:spcBef>
        <a:spcAft>
          <a:spcPct val="0"/>
        </a:spcAft>
        <a:defRPr sz="4300">
          <a:solidFill>
            <a:srgbClr val="495A74"/>
          </a:solidFill>
          <a:latin typeface="Calibri" pitchFamily="34" charset="0"/>
        </a:defRPr>
      </a:lvl4pPr>
      <a:lvl5pPr algn="l" rtl="0" fontAlgn="base">
        <a:spcBef>
          <a:spcPct val="0"/>
        </a:spcBef>
        <a:spcAft>
          <a:spcPct val="0"/>
        </a:spcAft>
        <a:defRPr sz="4300">
          <a:solidFill>
            <a:srgbClr val="495A74"/>
          </a:solidFill>
          <a:latin typeface="Calibri" pitchFamily="34" charset="0"/>
        </a:defRPr>
      </a:lvl5pPr>
      <a:lvl6pPr marL="457200" algn="l" rtl="0" fontAlgn="base">
        <a:spcBef>
          <a:spcPct val="0"/>
        </a:spcBef>
        <a:spcAft>
          <a:spcPct val="0"/>
        </a:spcAft>
        <a:defRPr sz="4300">
          <a:solidFill>
            <a:srgbClr val="495A74"/>
          </a:solidFill>
          <a:latin typeface="Calibri" pitchFamily="34" charset="0"/>
        </a:defRPr>
      </a:lvl6pPr>
      <a:lvl7pPr marL="914400" algn="l" rtl="0" fontAlgn="base">
        <a:spcBef>
          <a:spcPct val="0"/>
        </a:spcBef>
        <a:spcAft>
          <a:spcPct val="0"/>
        </a:spcAft>
        <a:defRPr sz="4300">
          <a:solidFill>
            <a:srgbClr val="495A74"/>
          </a:solidFill>
          <a:latin typeface="Calibri" pitchFamily="34" charset="0"/>
        </a:defRPr>
      </a:lvl7pPr>
      <a:lvl8pPr marL="1371600" algn="l" rtl="0" fontAlgn="base">
        <a:spcBef>
          <a:spcPct val="0"/>
        </a:spcBef>
        <a:spcAft>
          <a:spcPct val="0"/>
        </a:spcAft>
        <a:defRPr sz="4300">
          <a:solidFill>
            <a:srgbClr val="495A74"/>
          </a:solidFill>
          <a:latin typeface="Calibri" pitchFamily="34" charset="0"/>
        </a:defRPr>
      </a:lvl8pPr>
      <a:lvl9pPr marL="1828800" algn="l" rtl="0" fontAlgn="base">
        <a:spcBef>
          <a:spcPct val="0"/>
        </a:spcBef>
        <a:spcAft>
          <a:spcPct val="0"/>
        </a:spcAft>
        <a:defRPr sz="4300">
          <a:solidFill>
            <a:srgbClr val="495A74"/>
          </a:solidFill>
          <a:latin typeface="Calibri" pitchFamily="34" charset="0"/>
        </a:defRPr>
      </a:lvl9pPr>
      <a:extLst/>
    </p:titleStyle>
    <p:bodyStyle>
      <a:lvl1pPr marL="365125" indent="-282575" algn="l" rtl="0" fontAlgn="base">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fontAlgn="base">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fontAlgn="base">
        <a:spcBef>
          <a:spcPct val="20000"/>
        </a:spcBef>
        <a:spcAft>
          <a:spcPct val="0"/>
        </a:spcAft>
        <a:buClr>
          <a:srgbClr val="FEB80A"/>
        </a:buClr>
        <a:buFont typeface="Wingdings 2" pitchFamily="18" charset="2"/>
        <a:buChar char=""/>
        <a:defRPr sz="2000" kern="1200">
          <a:solidFill>
            <a:schemeClr val="tx1"/>
          </a:solidFill>
          <a:latin typeface="+mn-lt"/>
          <a:ea typeface="+mn-ea"/>
          <a:cs typeface="+mn-cs"/>
        </a:defRPr>
      </a:lvl4pPr>
      <a:lvl5pPr marL="1296988" indent="-182563" algn="l" rtl="0" fontAlgn="base">
        <a:spcBef>
          <a:spcPct val="20000"/>
        </a:spcBef>
        <a:spcAft>
          <a:spcPct val="0"/>
        </a:spcAft>
        <a:buClr>
          <a:srgbClr val="00ADDC"/>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idx="4294967295"/>
          </p:nvPr>
        </p:nvSpPr>
        <p:spPr>
          <a:xfrm>
            <a:off x="228600" y="3733800"/>
            <a:ext cx="8915400" cy="1143000"/>
          </a:xfrm>
        </p:spPr>
        <p:txBody>
          <a:bodyPr lIns="91440" tIns="45720" rIns="91440" bIns="45720">
            <a:normAutofit fontScale="90000"/>
          </a:bodyPr>
          <a:lstStyle/>
          <a:p>
            <a:pPr fontAlgn="auto">
              <a:spcAft>
                <a:spcPts val="0"/>
              </a:spcAft>
              <a:defRPr/>
            </a:pPr>
            <a:r>
              <a:rPr lang="en-US" sz="4800" dirty="0">
                <a:solidFill>
                  <a:schemeClr val="tx1"/>
                </a:solidFill>
              </a:rPr>
              <a:t>Development of Your Professional Self</a:t>
            </a:r>
          </a:p>
        </p:txBody>
      </p:sp>
      <p:sp>
        <p:nvSpPr>
          <p:cNvPr id="8195" name="Rectangle 3"/>
          <p:cNvSpPr>
            <a:spLocks noGrp="1" noChangeArrowheads="1"/>
          </p:cNvSpPr>
          <p:nvPr>
            <p:ph type="subTitle" idx="4294967295"/>
          </p:nvPr>
        </p:nvSpPr>
        <p:spPr>
          <a:xfrm>
            <a:off x="4572000" y="5791200"/>
            <a:ext cx="4343400" cy="533400"/>
          </a:xfrm>
        </p:spPr>
        <p:txBody>
          <a:bodyPr/>
          <a:lstStyle/>
          <a:p>
            <a:pPr marL="0" indent="0" algn="r">
              <a:buFontTx/>
              <a:buNone/>
            </a:pPr>
            <a:r>
              <a:rPr lang="en-US" sz="2800" i="1" dirty="0" smtClean="0"/>
              <a:t>Carol Britton Laws, MSW</a:t>
            </a:r>
          </a:p>
        </p:txBody>
      </p:sp>
      <p:pic>
        <p:nvPicPr>
          <p:cNvPr id="8196" name="Picture 17" descr="C:\Documents and Settings\Therap Services\Local Settings\Temporary Internet Files\Content.IE5\V0WU067X\MC900437527[1].wmf"/>
          <p:cNvPicPr>
            <a:picLocks noChangeAspect="1" noChangeArrowheads="1"/>
          </p:cNvPicPr>
          <p:nvPr/>
        </p:nvPicPr>
        <p:blipFill>
          <a:blip r:embed="rId3" cstate="print"/>
          <a:srcRect/>
          <a:stretch>
            <a:fillRect/>
          </a:stretch>
        </p:blipFill>
        <p:spPr bwMode="auto">
          <a:xfrm>
            <a:off x="1828800" y="533400"/>
            <a:ext cx="5700713" cy="3048000"/>
          </a:xfrm>
          <a:prstGeom prst="rect">
            <a:avLst/>
          </a:prstGeom>
          <a:noFill/>
          <a:ln w="9525">
            <a:noFill/>
            <a:miter lim="800000"/>
            <a:headEnd/>
            <a:tailEnd/>
          </a:ln>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a:xfrm>
            <a:off x="914400" y="0"/>
            <a:ext cx="7772400" cy="1143000"/>
          </a:xfrm>
        </p:spPr>
        <p:txBody>
          <a:bodyPr lIns="91440" tIns="45720" rIns="91440" bIns="45720" anchor="b">
            <a:normAutofit fontScale="90000"/>
          </a:bodyPr>
          <a:lstStyle/>
          <a:p>
            <a:pPr fontAlgn="auto">
              <a:spcAft>
                <a:spcPts val="0"/>
              </a:spcAft>
              <a:defRPr/>
            </a:pPr>
            <a:r>
              <a:rPr lang="en-US" dirty="0">
                <a:solidFill>
                  <a:schemeClr val="tx2">
                    <a:satMod val="130000"/>
                  </a:schemeClr>
                </a:solidFill>
              </a:rPr>
              <a:t>From the Co-Workers Perspective	</a:t>
            </a:r>
          </a:p>
        </p:txBody>
      </p:sp>
      <p:sp>
        <p:nvSpPr>
          <p:cNvPr id="16387" name="Rectangle 3"/>
          <p:cNvSpPr>
            <a:spLocks noGrp="1" noChangeArrowheads="1"/>
          </p:cNvSpPr>
          <p:nvPr>
            <p:ph type="body" idx="4294967295"/>
          </p:nvPr>
        </p:nvSpPr>
        <p:spPr>
          <a:xfrm>
            <a:off x="1066800" y="1295400"/>
            <a:ext cx="7772400" cy="4114800"/>
          </a:xfrm>
        </p:spPr>
        <p:txBody>
          <a:bodyPr/>
          <a:lstStyle/>
          <a:p>
            <a:r>
              <a:rPr lang="en-US" smtClean="0"/>
              <a:t>Trustworthy</a:t>
            </a:r>
          </a:p>
          <a:p>
            <a:r>
              <a:rPr lang="en-US" smtClean="0"/>
              <a:t>Competent</a:t>
            </a:r>
          </a:p>
          <a:p>
            <a:r>
              <a:rPr lang="en-US" smtClean="0"/>
              <a:t>Supportive</a:t>
            </a:r>
          </a:p>
          <a:p>
            <a:r>
              <a:rPr lang="en-US" smtClean="0"/>
              <a:t>Respectful</a:t>
            </a:r>
          </a:p>
          <a:p>
            <a:r>
              <a:rPr lang="en-US" smtClean="0"/>
              <a:t>Accountable</a:t>
            </a:r>
          </a:p>
        </p:txBody>
      </p:sp>
      <p:pic>
        <p:nvPicPr>
          <p:cNvPr id="16388" name="Picture 6" descr="C:\Documents and Settings\Therap Services\Local Settings\Temporary Internet Files\Content.IE5\0KK606G9\MC900437521[1].wmf"/>
          <p:cNvPicPr>
            <a:picLocks noChangeAspect="1" noChangeArrowheads="1"/>
          </p:cNvPicPr>
          <p:nvPr/>
        </p:nvPicPr>
        <p:blipFill>
          <a:blip r:embed="rId3" cstate="print"/>
          <a:srcRect/>
          <a:stretch>
            <a:fillRect/>
          </a:stretch>
        </p:blipFill>
        <p:spPr bwMode="auto">
          <a:xfrm>
            <a:off x="3581400" y="3581400"/>
            <a:ext cx="5119688" cy="2843213"/>
          </a:xfrm>
          <a:prstGeom prst="rect">
            <a:avLst/>
          </a:prstGeom>
          <a:noFill/>
          <a:ln w="9525">
            <a:noFill/>
            <a:miter lim="800000"/>
            <a:headEnd/>
            <a:tailEnd/>
          </a:ln>
        </p:spPr>
      </p:pic>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idx="4294967295"/>
          </p:nvPr>
        </p:nvSpPr>
        <p:spPr>
          <a:xfrm>
            <a:off x="990600" y="0"/>
            <a:ext cx="7772400" cy="1143000"/>
          </a:xfrm>
        </p:spPr>
        <p:txBody>
          <a:bodyPr lIns="91440" tIns="45720" rIns="91440" bIns="45720" anchor="b">
            <a:normAutofit fontScale="90000"/>
          </a:bodyPr>
          <a:lstStyle/>
          <a:p>
            <a:pPr fontAlgn="auto">
              <a:spcAft>
                <a:spcPts val="0"/>
              </a:spcAft>
              <a:defRPr/>
            </a:pPr>
            <a:r>
              <a:rPr lang="en-US" dirty="0" smtClean="0">
                <a:solidFill>
                  <a:schemeClr val="tx2">
                    <a:satMod val="130000"/>
                  </a:schemeClr>
                </a:solidFill>
              </a:rPr>
              <a:t>Unprofessional Behavior - Coworkers</a:t>
            </a:r>
            <a:endParaRPr lang="en-US" dirty="0">
              <a:solidFill>
                <a:schemeClr val="tx2">
                  <a:satMod val="130000"/>
                </a:schemeClr>
              </a:solidFill>
            </a:endParaRPr>
          </a:p>
        </p:txBody>
      </p:sp>
      <p:sp>
        <p:nvSpPr>
          <p:cNvPr id="15363" name="Rectangle 3"/>
          <p:cNvSpPr>
            <a:spLocks noGrp="1" noChangeArrowheads="1"/>
          </p:cNvSpPr>
          <p:nvPr>
            <p:ph type="body" idx="4294967295"/>
          </p:nvPr>
        </p:nvSpPr>
        <p:spPr>
          <a:xfrm>
            <a:off x="1371600" y="1905000"/>
            <a:ext cx="7772400" cy="4114800"/>
          </a:xfrm>
        </p:spPr>
        <p:txBody>
          <a:bodyPr/>
          <a:lstStyle/>
          <a:p>
            <a:r>
              <a:rPr lang="en-US" dirty="0" smtClean="0"/>
              <a:t>Inappropriate relationships</a:t>
            </a:r>
          </a:p>
          <a:p>
            <a:r>
              <a:rPr lang="en-US" dirty="0" smtClean="0"/>
              <a:t>Disengagement – texting, inappropriate use of internet, phoning</a:t>
            </a:r>
          </a:p>
          <a:p>
            <a:r>
              <a:rPr lang="en-US" dirty="0" smtClean="0"/>
              <a:t>Provision of misleading information</a:t>
            </a:r>
          </a:p>
          <a:p>
            <a:r>
              <a:rPr lang="en-US" dirty="0" smtClean="0"/>
              <a:t>Disrespect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fade">
                                      <p:cBhvr>
                                        <p:cTn id="7" dur="2000"/>
                                        <p:tgtEl>
                                          <p:spTgt spid="1536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5363">
                                            <p:txEl>
                                              <p:pRg st="1" end="1"/>
                                            </p:txEl>
                                          </p:spTgt>
                                        </p:tgtEl>
                                        <p:attrNameLst>
                                          <p:attrName>style.visibility</p:attrName>
                                        </p:attrNameLst>
                                      </p:cBhvr>
                                      <p:to>
                                        <p:strVal val="visible"/>
                                      </p:to>
                                    </p:set>
                                    <p:animEffect transition="in" filter="fade">
                                      <p:cBhvr>
                                        <p:cTn id="10" dur="2000"/>
                                        <p:tgtEl>
                                          <p:spTgt spid="1536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5363">
                                            <p:txEl>
                                              <p:pRg st="2" end="2"/>
                                            </p:txEl>
                                          </p:spTgt>
                                        </p:tgtEl>
                                        <p:attrNameLst>
                                          <p:attrName>style.visibility</p:attrName>
                                        </p:attrNameLst>
                                      </p:cBhvr>
                                      <p:to>
                                        <p:strVal val="visible"/>
                                      </p:to>
                                    </p:set>
                                    <p:animEffect transition="in" filter="fade">
                                      <p:cBhvr>
                                        <p:cTn id="13" dur="2000"/>
                                        <p:tgtEl>
                                          <p:spTgt spid="1536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5363">
                                            <p:txEl>
                                              <p:pRg st="3" end="3"/>
                                            </p:txEl>
                                          </p:spTgt>
                                        </p:tgtEl>
                                        <p:attrNameLst>
                                          <p:attrName>style.visibility</p:attrName>
                                        </p:attrNameLst>
                                      </p:cBhvr>
                                      <p:to>
                                        <p:strVal val="visible"/>
                                      </p:to>
                                    </p:set>
                                    <p:animEffect transition="in" filter="fade">
                                      <p:cBhvr>
                                        <p:cTn id="16" dur="2000"/>
                                        <p:tgtEl>
                                          <p:spTgt spid="1536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allAtOnce"/>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ctrTitle" idx="4294967295"/>
          </p:nvPr>
        </p:nvSpPr>
        <p:spPr>
          <a:xfrm>
            <a:off x="1143000" y="304800"/>
            <a:ext cx="7772400" cy="1143000"/>
          </a:xfrm>
        </p:spPr>
        <p:txBody>
          <a:bodyPr lIns="91440" tIns="45720" rIns="91440" bIns="45720">
            <a:normAutofit fontScale="90000"/>
          </a:bodyPr>
          <a:lstStyle/>
          <a:p>
            <a:pPr fontAlgn="auto">
              <a:spcAft>
                <a:spcPts val="0"/>
              </a:spcAft>
              <a:defRPr/>
            </a:pPr>
            <a:r>
              <a:rPr lang="en-US" sz="4800" dirty="0">
                <a:solidFill>
                  <a:schemeClr val="tx1"/>
                </a:solidFill>
              </a:rPr>
              <a:t>Qualities and Characteristics of a </a:t>
            </a:r>
            <a:r>
              <a:rPr lang="en-US" sz="4800" dirty="0" smtClean="0">
                <a:solidFill>
                  <a:schemeClr val="tx1"/>
                </a:solidFill>
              </a:rPr>
              <a:t>Professional Social Worker</a:t>
            </a:r>
            <a:endParaRPr lang="en-US" sz="4800" dirty="0">
              <a:solidFill>
                <a:schemeClr val="tx1"/>
              </a:solidFill>
            </a:endParaRPr>
          </a:p>
        </p:txBody>
      </p:sp>
      <p:sp>
        <p:nvSpPr>
          <p:cNvPr id="4" name="Rectangle 3"/>
          <p:cNvSpPr txBox="1">
            <a:spLocks noChangeArrowheads="1"/>
          </p:cNvSpPr>
          <p:nvPr/>
        </p:nvSpPr>
        <p:spPr>
          <a:xfrm>
            <a:off x="1371600" y="1752600"/>
            <a:ext cx="3505200" cy="4191000"/>
          </a:xfrm>
          <a:prstGeom prst="rect">
            <a:avLst/>
          </a:prstGeom>
        </p:spPr>
        <p:txBody>
          <a:bodyPr>
            <a:normAutofit/>
          </a:bodyPr>
          <a:lstStyle/>
          <a:p>
            <a:pPr marL="365760" indent="-283464" fontAlgn="auto">
              <a:spcBef>
                <a:spcPts val="600"/>
              </a:spcBef>
              <a:spcAft>
                <a:spcPts val="0"/>
              </a:spcAft>
              <a:buClr>
                <a:schemeClr val="accent1"/>
              </a:buClr>
              <a:buSzPct val="80000"/>
              <a:buFont typeface="Wingdings 2"/>
              <a:buChar char=""/>
              <a:defRPr/>
            </a:pPr>
            <a:r>
              <a:rPr lang="en-US" sz="3200" dirty="0">
                <a:latin typeface="+mn-lt"/>
              </a:rPr>
              <a:t>Competent</a:t>
            </a:r>
          </a:p>
          <a:p>
            <a:pPr marL="365760" indent="-283464" fontAlgn="auto">
              <a:spcBef>
                <a:spcPts val="600"/>
              </a:spcBef>
              <a:spcAft>
                <a:spcPts val="0"/>
              </a:spcAft>
              <a:buClr>
                <a:schemeClr val="accent1"/>
              </a:buClr>
              <a:buSzPct val="80000"/>
              <a:buFont typeface="Wingdings 2"/>
              <a:buChar char=""/>
              <a:defRPr/>
            </a:pPr>
            <a:r>
              <a:rPr lang="en-US" sz="3200" dirty="0">
                <a:latin typeface="+mn-lt"/>
              </a:rPr>
              <a:t>Trustworthy</a:t>
            </a:r>
          </a:p>
          <a:p>
            <a:pPr marL="365760" indent="-283464" fontAlgn="auto">
              <a:spcBef>
                <a:spcPts val="600"/>
              </a:spcBef>
              <a:spcAft>
                <a:spcPts val="0"/>
              </a:spcAft>
              <a:buClr>
                <a:schemeClr val="accent1"/>
              </a:buClr>
              <a:buSzPct val="80000"/>
              <a:buFont typeface="Wingdings 2"/>
              <a:buChar char=""/>
              <a:defRPr/>
            </a:pPr>
            <a:r>
              <a:rPr lang="en-US" sz="3200" dirty="0">
                <a:latin typeface="+mn-lt"/>
              </a:rPr>
              <a:t>Respectful</a:t>
            </a:r>
          </a:p>
          <a:p>
            <a:pPr marL="365760" indent="-283464" fontAlgn="auto">
              <a:spcBef>
                <a:spcPts val="600"/>
              </a:spcBef>
              <a:spcAft>
                <a:spcPts val="0"/>
              </a:spcAft>
              <a:buClr>
                <a:schemeClr val="accent1"/>
              </a:buClr>
              <a:buSzPct val="80000"/>
              <a:buFont typeface="Wingdings 2"/>
              <a:buChar char=""/>
              <a:defRPr/>
            </a:pPr>
            <a:r>
              <a:rPr lang="en-US" sz="3200" dirty="0">
                <a:latin typeface="+mn-lt"/>
              </a:rPr>
              <a:t>Act with Integrity</a:t>
            </a:r>
          </a:p>
          <a:p>
            <a:pPr marL="365760" indent="-283464" fontAlgn="auto">
              <a:spcBef>
                <a:spcPts val="600"/>
              </a:spcBef>
              <a:spcAft>
                <a:spcPts val="0"/>
              </a:spcAft>
              <a:buClr>
                <a:schemeClr val="accent1"/>
              </a:buClr>
              <a:buSzPct val="80000"/>
              <a:buFont typeface="Wingdings 2"/>
              <a:buChar char=""/>
              <a:defRPr/>
            </a:pPr>
            <a:r>
              <a:rPr lang="en-US" sz="3200" dirty="0">
                <a:latin typeface="+mn-lt"/>
              </a:rPr>
              <a:t>Considerate</a:t>
            </a:r>
          </a:p>
          <a:p>
            <a:pPr marL="365760" indent="-283464" fontAlgn="auto">
              <a:spcBef>
                <a:spcPts val="600"/>
              </a:spcBef>
              <a:spcAft>
                <a:spcPts val="0"/>
              </a:spcAft>
              <a:buClr>
                <a:schemeClr val="accent1"/>
              </a:buClr>
              <a:buSzPct val="80000"/>
              <a:buFont typeface="Wingdings 2"/>
              <a:buChar char=""/>
              <a:defRPr/>
            </a:pPr>
            <a:r>
              <a:rPr lang="en-US" sz="3200" dirty="0">
                <a:latin typeface="+mn-lt"/>
              </a:rPr>
              <a:t>Empathetic</a:t>
            </a:r>
          </a:p>
          <a:p>
            <a:pPr marL="365760" indent="-283464" fontAlgn="auto">
              <a:spcBef>
                <a:spcPts val="600"/>
              </a:spcBef>
              <a:spcAft>
                <a:spcPts val="0"/>
              </a:spcAft>
              <a:buClr>
                <a:schemeClr val="accent1"/>
              </a:buClr>
              <a:buSzPct val="80000"/>
              <a:defRPr/>
            </a:pPr>
            <a:endParaRPr lang="en-US" sz="3200" dirty="0">
              <a:latin typeface="+mn-lt"/>
            </a:endParaRPr>
          </a:p>
        </p:txBody>
      </p:sp>
      <p:sp>
        <p:nvSpPr>
          <p:cNvPr id="5" name="Rectangle 3"/>
          <p:cNvSpPr txBox="1">
            <a:spLocks noChangeArrowheads="1"/>
          </p:cNvSpPr>
          <p:nvPr/>
        </p:nvSpPr>
        <p:spPr>
          <a:xfrm>
            <a:off x="4876800" y="1905000"/>
            <a:ext cx="2895600" cy="4191000"/>
          </a:xfrm>
          <a:prstGeom prst="rect">
            <a:avLst/>
          </a:prstGeom>
        </p:spPr>
        <p:txBody>
          <a:bodyPr>
            <a:normAutofit/>
          </a:bodyPr>
          <a:lstStyle/>
          <a:p>
            <a:pPr marL="365760" indent="-283464" fontAlgn="auto">
              <a:spcBef>
                <a:spcPts val="600"/>
              </a:spcBef>
              <a:spcAft>
                <a:spcPts val="0"/>
              </a:spcAft>
              <a:buClr>
                <a:schemeClr val="accent1"/>
              </a:buClr>
              <a:buSzPct val="80000"/>
              <a:buFont typeface="Wingdings 2"/>
              <a:buChar char=""/>
              <a:defRPr/>
            </a:pPr>
            <a:r>
              <a:rPr lang="en-US" sz="3200" dirty="0">
                <a:latin typeface="+mn-lt"/>
              </a:rPr>
              <a:t>Courteous</a:t>
            </a:r>
          </a:p>
          <a:p>
            <a:pPr marL="365760" indent="-283464" fontAlgn="auto">
              <a:spcBef>
                <a:spcPts val="600"/>
              </a:spcBef>
              <a:spcAft>
                <a:spcPts val="0"/>
              </a:spcAft>
              <a:buClr>
                <a:schemeClr val="accent1"/>
              </a:buClr>
              <a:buSzPct val="80000"/>
              <a:buFont typeface="Wingdings 2"/>
              <a:buChar char=""/>
              <a:defRPr/>
            </a:pPr>
            <a:r>
              <a:rPr lang="en-US" sz="3200" dirty="0">
                <a:latin typeface="+mn-lt"/>
              </a:rPr>
              <a:t>Dependable</a:t>
            </a:r>
          </a:p>
          <a:p>
            <a:pPr marL="365760" indent="-283464" fontAlgn="auto">
              <a:spcBef>
                <a:spcPts val="600"/>
              </a:spcBef>
              <a:spcAft>
                <a:spcPts val="0"/>
              </a:spcAft>
              <a:buClr>
                <a:schemeClr val="accent1"/>
              </a:buClr>
              <a:buSzPct val="80000"/>
              <a:buFont typeface="Wingdings 2"/>
              <a:buChar char=""/>
              <a:defRPr/>
            </a:pPr>
            <a:r>
              <a:rPr lang="en-US" sz="3200" dirty="0">
                <a:latin typeface="+mn-lt"/>
              </a:rPr>
              <a:t>Cooperative</a:t>
            </a:r>
          </a:p>
          <a:p>
            <a:pPr marL="365760" indent="-283464" fontAlgn="auto">
              <a:spcBef>
                <a:spcPts val="600"/>
              </a:spcBef>
              <a:spcAft>
                <a:spcPts val="0"/>
              </a:spcAft>
              <a:buClr>
                <a:schemeClr val="accent1"/>
              </a:buClr>
              <a:buSzPct val="80000"/>
              <a:buFont typeface="Wingdings 2"/>
              <a:buChar char=""/>
              <a:defRPr/>
            </a:pPr>
            <a:r>
              <a:rPr lang="en-US" sz="3200" dirty="0">
                <a:latin typeface="+mn-lt"/>
              </a:rPr>
              <a:t>Committed</a:t>
            </a:r>
          </a:p>
          <a:p>
            <a:pPr marL="365760" indent="-283464" fontAlgn="auto">
              <a:spcBef>
                <a:spcPts val="600"/>
              </a:spcBef>
              <a:spcAft>
                <a:spcPts val="0"/>
              </a:spcAft>
              <a:buClr>
                <a:schemeClr val="accent1"/>
              </a:buClr>
              <a:buSzPct val="80000"/>
              <a:buFont typeface="Wingdings 2"/>
              <a:buChar char=""/>
              <a:defRPr/>
            </a:pPr>
            <a:endParaRPr lang="en-US" sz="3200" dirty="0">
              <a:latin typeface="+mn-lt"/>
            </a:endParaRPr>
          </a:p>
          <a:p>
            <a:pPr marL="365760" indent="-283464" fontAlgn="auto">
              <a:spcBef>
                <a:spcPts val="600"/>
              </a:spcBef>
              <a:spcAft>
                <a:spcPts val="0"/>
              </a:spcAft>
              <a:buClr>
                <a:schemeClr val="accent1"/>
              </a:buClr>
              <a:buSzPct val="80000"/>
              <a:buFont typeface="Wingdings 2"/>
              <a:buChar char=""/>
              <a:defRPr/>
            </a:pPr>
            <a:endParaRPr lang="en-US" sz="3200" dirty="0">
              <a:latin typeface="+mn-l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2000"/>
                                        <p:tgtEl>
                                          <p:spTgt spid="5">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fade">
                                      <p:cBhvr>
                                        <p:cTn id="13" dur="2000"/>
                                        <p:tgtEl>
                                          <p:spTgt spid="5">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fade">
                                      <p:cBhvr>
                                        <p:cTn id="16"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idx="4294967295"/>
          </p:nvPr>
        </p:nvSpPr>
        <p:spPr>
          <a:xfrm>
            <a:off x="990600" y="0"/>
            <a:ext cx="7772400" cy="1143000"/>
          </a:xfrm>
        </p:spPr>
        <p:txBody>
          <a:bodyPr lIns="91440" tIns="45720" rIns="91440" bIns="45720" anchor="b">
            <a:normAutofit/>
          </a:bodyPr>
          <a:lstStyle/>
          <a:p>
            <a:pPr fontAlgn="auto">
              <a:spcAft>
                <a:spcPts val="0"/>
              </a:spcAft>
              <a:defRPr/>
            </a:pPr>
            <a:r>
              <a:rPr lang="en-US" dirty="0" smtClean="0">
                <a:solidFill>
                  <a:schemeClr val="tx2">
                    <a:satMod val="130000"/>
                  </a:schemeClr>
                </a:solidFill>
              </a:rPr>
              <a:t>Getting There – 6 Phases </a:t>
            </a:r>
            <a:endParaRPr lang="en-US" dirty="0">
              <a:solidFill>
                <a:schemeClr val="tx2">
                  <a:satMod val="130000"/>
                </a:schemeClr>
              </a:solidFill>
            </a:endParaRPr>
          </a:p>
        </p:txBody>
      </p:sp>
      <p:sp>
        <p:nvSpPr>
          <p:cNvPr id="15363" name="Rectangle 3"/>
          <p:cNvSpPr>
            <a:spLocks noGrp="1" noChangeArrowheads="1"/>
          </p:cNvSpPr>
          <p:nvPr>
            <p:ph type="body" idx="4294967295"/>
          </p:nvPr>
        </p:nvSpPr>
        <p:spPr>
          <a:xfrm>
            <a:off x="990600" y="1219200"/>
            <a:ext cx="7772400" cy="4114800"/>
          </a:xfrm>
        </p:spPr>
        <p:txBody>
          <a:bodyPr/>
          <a:lstStyle/>
          <a:p>
            <a:r>
              <a:rPr lang="en-US" dirty="0" smtClean="0"/>
              <a:t>Expectation</a:t>
            </a:r>
          </a:p>
          <a:p>
            <a:r>
              <a:rPr lang="en-US" dirty="0" smtClean="0"/>
              <a:t>Revelation</a:t>
            </a:r>
          </a:p>
          <a:p>
            <a:r>
              <a:rPr lang="en-US" dirty="0" smtClean="0"/>
              <a:t>Refutation</a:t>
            </a:r>
          </a:p>
          <a:p>
            <a:r>
              <a:rPr lang="en-US" dirty="0" smtClean="0"/>
              <a:t>Negotiation</a:t>
            </a:r>
          </a:p>
          <a:p>
            <a:r>
              <a:rPr lang="en-US" dirty="0" smtClean="0"/>
              <a:t>Adaptation</a:t>
            </a:r>
          </a:p>
          <a:p>
            <a:r>
              <a:rPr lang="en-US" dirty="0" smtClean="0"/>
              <a:t>Affirmation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fade">
                                      <p:cBhvr>
                                        <p:cTn id="7" dur="2000"/>
                                        <p:tgtEl>
                                          <p:spTgt spid="1536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5363">
                                            <p:txEl>
                                              <p:pRg st="1" end="1"/>
                                            </p:txEl>
                                          </p:spTgt>
                                        </p:tgtEl>
                                        <p:attrNameLst>
                                          <p:attrName>style.visibility</p:attrName>
                                        </p:attrNameLst>
                                      </p:cBhvr>
                                      <p:to>
                                        <p:strVal val="visible"/>
                                      </p:to>
                                    </p:set>
                                    <p:animEffect transition="in" filter="fade">
                                      <p:cBhvr>
                                        <p:cTn id="10" dur="2000"/>
                                        <p:tgtEl>
                                          <p:spTgt spid="1536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5363">
                                            <p:txEl>
                                              <p:pRg st="2" end="2"/>
                                            </p:txEl>
                                          </p:spTgt>
                                        </p:tgtEl>
                                        <p:attrNameLst>
                                          <p:attrName>style.visibility</p:attrName>
                                        </p:attrNameLst>
                                      </p:cBhvr>
                                      <p:to>
                                        <p:strVal val="visible"/>
                                      </p:to>
                                    </p:set>
                                    <p:animEffect transition="in" filter="fade">
                                      <p:cBhvr>
                                        <p:cTn id="13" dur="2000"/>
                                        <p:tgtEl>
                                          <p:spTgt spid="1536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5363">
                                            <p:txEl>
                                              <p:pRg st="3" end="3"/>
                                            </p:txEl>
                                          </p:spTgt>
                                        </p:tgtEl>
                                        <p:attrNameLst>
                                          <p:attrName>style.visibility</p:attrName>
                                        </p:attrNameLst>
                                      </p:cBhvr>
                                      <p:to>
                                        <p:strVal val="visible"/>
                                      </p:to>
                                    </p:set>
                                    <p:animEffect transition="in" filter="fade">
                                      <p:cBhvr>
                                        <p:cTn id="16" dur="2000"/>
                                        <p:tgtEl>
                                          <p:spTgt spid="1536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5363">
                                            <p:txEl>
                                              <p:pRg st="4" end="4"/>
                                            </p:txEl>
                                          </p:spTgt>
                                        </p:tgtEl>
                                        <p:attrNameLst>
                                          <p:attrName>style.visibility</p:attrName>
                                        </p:attrNameLst>
                                      </p:cBhvr>
                                      <p:to>
                                        <p:strVal val="visible"/>
                                      </p:to>
                                    </p:set>
                                    <p:animEffect transition="in" filter="fade">
                                      <p:cBhvr>
                                        <p:cTn id="19" dur="2000"/>
                                        <p:tgtEl>
                                          <p:spTgt spid="1536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5363">
                                            <p:txEl>
                                              <p:pRg st="5" end="5"/>
                                            </p:txEl>
                                          </p:spTgt>
                                        </p:tgtEl>
                                        <p:attrNameLst>
                                          <p:attrName>style.visibility</p:attrName>
                                        </p:attrNameLst>
                                      </p:cBhvr>
                                      <p:to>
                                        <p:strVal val="visible"/>
                                      </p:to>
                                    </p:set>
                                    <p:animEffect transition="in" filter="fade">
                                      <p:cBhvr>
                                        <p:cTn id="22" dur="2000"/>
                                        <p:tgtEl>
                                          <p:spTgt spid="1536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allAtOnce"/>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idx="4294967295"/>
          </p:nvPr>
        </p:nvSpPr>
        <p:spPr>
          <a:xfrm>
            <a:off x="838200" y="1066800"/>
            <a:ext cx="8305800" cy="1295400"/>
          </a:xfrm>
        </p:spPr>
        <p:txBody>
          <a:bodyPr lIns="91440" tIns="45720" rIns="91440" bIns="45720" anchor="b">
            <a:normAutofit fontScale="90000"/>
          </a:bodyPr>
          <a:lstStyle/>
          <a:p>
            <a:pPr algn="ctr" fontAlgn="auto">
              <a:spcAft>
                <a:spcPts val="0"/>
              </a:spcAft>
              <a:defRPr/>
            </a:pPr>
            <a:r>
              <a:rPr lang="en-US" sz="4000" i="1" dirty="0">
                <a:solidFill>
                  <a:schemeClr val="tx2">
                    <a:satMod val="130000"/>
                  </a:schemeClr>
                </a:solidFill>
              </a:rPr>
              <a:t>Always do your best. </a:t>
            </a:r>
            <a:r>
              <a:rPr lang="en-US" sz="4000" i="1" dirty="0" smtClean="0">
                <a:solidFill>
                  <a:schemeClr val="tx2">
                    <a:satMod val="130000"/>
                  </a:schemeClr>
                </a:solidFill>
              </a:rPr>
              <a:t/>
            </a:r>
            <a:br>
              <a:rPr lang="en-US" sz="4000" i="1" dirty="0" smtClean="0">
                <a:solidFill>
                  <a:schemeClr val="tx2">
                    <a:satMod val="130000"/>
                  </a:schemeClr>
                </a:solidFill>
              </a:rPr>
            </a:br>
            <a:r>
              <a:rPr lang="en-US" sz="4000" i="1" dirty="0" smtClean="0">
                <a:solidFill>
                  <a:schemeClr val="tx2">
                    <a:satMod val="130000"/>
                  </a:schemeClr>
                </a:solidFill>
              </a:rPr>
              <a:t>What </a:t>
            </a:r>
            <a:r>
              <a:rPr lang="en-US" sz="4000" i="1" dirty="0">
                <a:solidFill>
                  <a:schemeClr val="tx2">
                    <a:satMod val="130000"/>
                  </a:schemeClr>
                </a:solidFill>
              </a:rPr>
              <a:t>you plant now, you will harvest later.</a:t>
            </a:r>
          </a:p>
        </p:txBody>
      </p:sp>
      <p:sp>
        <p:nvSpPr>
          <p:cNvPr id="28675" name="Text Box 3"/>
          <p:cNvSpPr txBox="1">
            <a:spLocks noChangeArrowheads="1"/>
          </p:cNvSpPr>
          <p:nvPr/>
        </p:nvSpPr>
        <p:spPr bwMode="auto">
          <a:xfrm>
            <a:off x="6248400" y="2743200"/>
            <a:ext cx="2057400" cy="457200"/>
          </a:xfrm>
          <a:prstGeom prst="rect">
            <a:avLst/>
          </a:prstGeom>
          <a:noFill/>
          <a:ln w="9525">
            <a:noFill/>
            <a:miter lim="800000"/>
            <a:headEnd/>
            <a:tailEnd/>
          </a:ln>
        </p:spPr>
        <p:txBody>
          <a:bodyPr>
            <a:spAutoFit/>
          </a:bodyPr>
          <a:lstStyle/>
          <a:p>
            <a:pPr>
              <a:defRPr/>
            </a:pPr>
            <a:r>
              <a:rPr lang="en-US" i="1" dirty="0" err="1">
                <a:solidFill>
                  <a:schemeClr val="accent1">
                    <a:lumMod val="75000"/>
                  </a:schemeClr>
                </a:solidFill>
                <a:latin typeface="Comic Sans MS" pitchFamily="66" charset="0"/>
              </a:rPr>
              <a:t>Og</a:t>
            </a:r>
            <a:r>
              <a:rPr lang="en-US" i="1" dirty="0">
                <a:solidFill>
                  <a:schemeClr val="accent1">
                    <a:lumMod val="75000"/>
                  </a:schemeClr>
                </a:solidFill>
                <a:latin typeface="Comic Sans MS" pitchFamily="66" charset="0"/>
              </a:rPr>
              <a:t> </a:t>
            </a:r>
            <a:r>
              <a:rPr lang="en-US" i="1" dirty="0" err="1">
                <a:solidFill>
                  <a:schemeClr val="accent1">
                    <a:lumMod val="75000"/>
                  </a:schemeClr>
                </a:solidFill>
                <a:latin typeface="Comic Sans MS" pitchFamily="66" charset="0"/>
              </a:rPr>
              <a:t>Mandino</a:t>
            </a:r>
            <a:endParaRPr lang="en-US" i="1" dirty="0">
              <a:solidFill>
                <a:schemeClr val="accent1">
                  <a:lumMod val="75000"/>
                </a:schemeClr>
              </a:solidFill>
              <a:latin typeface="Comic Sans MS" pitchFamily="66" charset="0"/>
            </a:endParaRPr>
          </a:p>
        </p:txBody>
      </p:sp>
      <p:pic>
        <p:nvPicPr>
          <p:cNvPr id="23556" name="Picture 6" descr="C:\Documents and Settings\Therap Services\Local Settings\Temporary Internet Files\Content.IE5\3K55UZK7\MC900437523[1].wmf"/>
          <p:cNvPicPr>
            <a:picLocks noChangeAspect="1" noChangeArrowheads="1"/>
          </p:cNvPicPr>
          <p:nvPr/>
        </p:nvPicPr>
        <p:blipFill>
          <a:blip r:embed="rId2" cstate="print"/>
          <a:srcRect/>
          <a:stretch>
            <a:fillRect/>
          </a:stretch>
        </p:blipFill>
        <p:spPr bwMode="auto">
          <a:xfrm>
            <a:off x="1066800" y="2514600"/>
            <a:ext cx="4746625" cy="3810000"/>
          </a:xfrm>
          <a:prstGeom prst="rect">
            <a:avLst/>
          </a:prstGeom>
          <a:noFill/>
          <a:ln w="9525">
            <a:noFill/>
            <a:miter lim="800000"/>
            <a:headEnd/>
            <a:tailEnd/>
          </a:ln>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6" descr="C:\Documents and Settings\Therap Services\Local Settings\Temporary Internet Files\Content.IE5\3K55UZK7\MC900437525[1].wmf"/>
          <p:cNvPicPr>
            <a:picLocks noChangeAspect="1" noChangeArrowheads="1"/>
          </p:cNvPicPr>
          <p:nvPr/>
        </p:nvPicPr>
        <p:blipFill>
          <a:blip r:embed="rId3" cstate="print"/>
          <a:srcRect/>
          <a:stretch>
            <a:fillRect/>
          </a:stretch>
        </p:blipFill>
        <p:spPr bwMode="auto">
          <a:xfrm>
            <a:off x="5191125" y="304800"/>
            <a:ext cx="3952875" cy="3190875"/>
          </a:xfrm>
          <a:prstGeom prst="rect">
            <a:avLst/>
          </a:prstGeom>
          <a:noFill/>
          <a:ln w="9525">
            <a:noFill/>
            <a:miter lim="800000"/>
            <a:headEnd/>
            <a:tailEnd/>
          </a:ln>
        </p:spPr>
      </p:pic>
      <p:sp>
        <p:nvSpPr>
          <p:cNvPr id="9219" name="Rectangle 3"/>
          <p:cNvSpPr>
            <a:spLocks noGrp="1" noChangeArrowheads="1"/>
          </p:cNvSpPr>
          <p:nvPr>
            <p:ph type="body" idx="4294967295"/>
          </p:nvPr>
        </p:nvSpPr>
        <p:spPr>
          <a:xfrm>
            <a:off x="914400" y="3276600"/>
            <a:ext cx="7772400" cy="4495800"/>
          </a:xfrm>
        </p:spPr>
        <p:txBody>
          <a:bodyPr/>
          <a:lstStyle/>
          <a:p>
            <a:r>
              <a:rPr lang="en-US" smtClean="0"/>
              <a:t>Professionals have a body of knowledge</a:t>
            </a:r>
          </a:p>
          <a:p>
            <a:r>
              <a:rPr lang="en-US" smtClean="0"/>
              <a:t>scope of practice</a:t>
            </a:r>
          </a:p>
          <a:p>
            <a:r>
              <a:rPr lang="en-US" smtClean="0"/>
              <a:t>agreed upon values</a:t>
            </a:r>
          </a:p>
          <a:p>
            <a:r>
              <a:rPr lang="en-US" smtClean="0"/>
              <a:t>oath or code </a:t>
            </a:r>
          </a:p>
          <a:p>
            <a:r>
              <a:rPr lang="en-US" smtClean="0"/>
              <a:t>and accountability to our society for our profession and our professional behavior.</a:t>
            </a:r>
          </a:p>
        </p:txBody>
      </p:sp>
      <p:sp>
        <p:nvSpPr>
          <p:cNvPr id="11266" name="Rectangle 2"/>
          <p:cNvSpPr>
            <a:spLocks noGrp="1" noChangeArrowheads="1"/>
          </p:cNvSpPr>
          <p:nvPr>
            <p:ph type="title" idx="4294967295"/>
          </p:nvPr>
        </p:nvSpPr>
        <p:spPr>
          <a:xfrm>
            <a:off x="914400" y="2133600"/>
            <a:ext cx="7772400" cy="1143000"/>
          </a:xfrm>
        </p:spPr>
        <p:txBody>
          <a:bodyPr lIns="91440" tIns="45720" rIns="91440" bIns="45720" anchor="b"/>
          <a:lstStyle/>
          <a:p>
            <a:pPr fontAlgn="auto">
              <a:spcAft>
                <a:spcPts val="0"/>
              </a:spcAft>
              <a:defRPr/>
            </a:pPr>
            <a:r>
              <a:rPr lang="en-US" dirty="0" smtClean="0">
                <a:solidFill>
                  <a:schemeClr val="tx2">
                    <a:satMod val="130000"/>
                  </a:schemeClr>
                </a:solidFill>
              </a:rPr>
              <a:t>What is a Professional?</a:t>
            </a:r>
            <a:endParaRPr lang="en-US" dirty="0">
              <a:solidFill>
                <a:schemeClr val="tx2">
                  <a:satMod val="130000"/>
                </a:schemeClr>
              </a:solidFill>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031"/>
          <p:cNvSpPr>
            <a:spLocks noGrp="1" noChangeArrowheads="1"/>
          </p:cNvSpPr>
          <p:nvPr>
            <p:ph type="title" idx="4294967295"/>
          </p:nvPr>
        </p:nvSpPr>
        <p:spPr>
          <a:xfrm>
            <a:off x="990600" y="228600"/>
            <a:ext cx="7772400" cy="1143000"/>
          </a:xfrm>
        </p:spPr>
        <p:txBody>
          <a:bodyPr lIns="91440" tIns="45720" rIns="91440" bIns="45720" anchor="b"/>
          <a:lstStyle/>
          <a:p>
            <a:pPr fontAlgn="auto">
              <a:spcAft>
                <a:spcPts val="0"/>
              </a:spcAft>
              <a:defRPr/>
            </a:pPr>
            <a:r>
              <a:rPr lang="en-US" dirty="0" smtClean="0">
                <a:solidFill>
                  <a:schemeClr val="tx2">
                    <a:satMod val="130000"/>
                  </a:schemeClr>
                </a:solidFill>
              </a:rPr>
              <a:t>What is Professionalism?</a:t>
            </a:r>
            <a:endParaRPr lang="en-US" dirty="0">
              <a:solidFill>
                <a:schemeClr val="tx2">
                  <a:satMod val="130000"/>
                </a:schemeClr>
              </a:solidFill>
            </a:endParaRPr>
          </a:p>
        </p:txBody>
      </p:sp>
      <p:sp>
        <p:nvSpPr>
          <p:cNvPr id="10243" name="Rectangle 1032"/>
          <p:cNvSpPr>
            <a:spLocks noGrp="1" noChangeArrowheads="1"/>
          </p:cNvSpPr>
          <p:nvPr>
            <p:ph type="body" idx="4294967295"/>
          </p:nvPr>
        </p:nvSpPr>
        <p:spPr>
          <a:xfrm>
            <a:off x="990600" y="1447800"/>
            <a:ext cx="7772400" cy="4114800"/>
          </a:xfrm>
        </p:spPr>
        <p:txBody>
          <a:bodyPr/>
          <a:lstStyle/>
          <a:p>
            <a:r>
              <a:rPr lang="en-US" smtClean="0"/>
              <a:t>Describes a certain type of behavior in the workplace</a:t>
            </a:r>
          </a:p>
          <a:p>
            <a:r>
              <a:rPr lang="en-US" smtClean="0"/>
              <a:t>Based on our values and understanding of our professional roles</a:t>
            </a:r>
          </a:p>
          <a:p>
            <a:r>
              <a:rPr lang="en-US" smtClean="0"/>
              <a:t>Evidenced in our behavior</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xfrm>
            <a:off x="990600" y="228600"/>
            <a:ext cx="7772400" cy="1143000"/>
          </a:xfrm>
        </p:spPr>
        <p:txBody>
          <a:bodyPr lIns="91440" tIns="45720" rIns="91440" bIns="45720" anchor="b"/>
          <a:lstStyle/>
          <a:p>
            <a:pPr fontAlgn="auto">
              <a:spcAft>
                <a:spcPts val="0"/>
              </a:spcAft>
              <a:defRPr/>
            </a:pPr>
            <a:r>
              <a:rPr lang="en-US" dirty="0">
                <a:solidFill>
                  <a:schemeClr val="tx2">
                    <a:satMod val="130000"/>
                  </a:schemeClr>
                </a:solidFill>
              </a:rPr>
              <a:t>How </a:t>
            </a:r>
            <a:r>
              <a:rPr lang="en-US" dirty="0" smtClean="0">
                <a:solidFill>
                  <a:schemeClr val="tx2">
                    <a:satMod val="130000"/>
                  </a:schemeClr>
                </a:solidFill>
              </a:rPr>
              <a:t>is Professionalism Judged?</a:t>
            </a:r>
            <a:endParaRPr lang="en-US" dirty="0">
              <a:solidFill>
                <a:schemeClr val="tx2">
                  <a:satMod val="130000"/>
                </a:schemeClr>
              </a:solidFill>
            </a:endParaRPr>
          </a:p>
        </p:txBody>
      </p:sp>
      <p:pic>
        <p:nvPicPr>
          <p:cNvPr id="11267" name="Picture 6" descr="C:\Documents and Settings\Therap Services\Local Settings\Temporary Internet Files\Content.IE5\UKX8595E\MC900437535[1].wmf"/>
          <p:cNvPicPr>
            <a:picLocks noChangeAspect="1" noChangeArrowheads="1"/>
          </p:cNvPicPr>
          <p:nvPr/>
        </p:nvPicPr>
        <p:blipFill>
          <a:blip r:embed="rId3" cstate="print"/>
          <a:srcRect/>
          <a:stretch>
            <a:fillRect/>
          </a:stretch>
        </p:blipFill>
        <p:spPr bwMode="auto">
          <a:xfrm>
            <a:off x="1143000" y="3736975"/>
            <a:ext cx="3711575" cy="3121025"/>
          </a:xfrm>
          <a:prstGeom prst="rect">
            <a:avLst/>
          </a:prstGeom>
          <a:noFill/>
          <a:ln w="9525">
            <a:noFill/>
            <a:miter lim="800000"/>
            <a:headEnd/>
            <a:tailEnd/>
          </a:ln>
        </p:spPr>
      </p:pic>
      <p:sp>
        <p:nvSpPr>
          <p:cNvPr id="11268" name="Rectangle 3"/>
          <p:cNvSpPr>
            <a:spLocks noGrp="1" noChangeArrowheads="1"/>
          </p:cNvSpPr>
          <p:nvPr>
            <p:ph type="body" idx="4294967295"/>
          </p:nvPr>
        </p:nvSpPr>
        <p:spPr>
          <a:xfrm>
            <a:off x="2514600" y="1371600"/>
            <a:ext cx="6324600" cy="4114800"/>
          </a:xfrm>
        </p:spPr>
        <p:txBody>
          <a:bodyPr/>
          <a:lstStyle/>
          <a:p>
            <a:r>
              <a:rPr lang="en-US" smtClean="0"/>
              <a:t>Against a set of expectations or standards</a:t>
            </a:r>
          </a:p>
          <a:p>
            <a:r>
              <a:rPr lang="en-US" smtClean="0"/>
              <a:t>From our own personal values set and understanding of what “professionalism” means</a:t>
            </a:r>
          </a:p>
          <a:p>
            <a:r>
              <a:rPr lang="en-US" smtClean="0"/>
              <a:t>May be situational in nature</a:t>
            </a:r>
          </a:p>
          <a:p>
            <a:r>
              <a:rPr lang="en-US" smtClean="0"/>
              <a:t>Strongly influenced by culture</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a:xfrm>
            <a:off x="1219200" y="304800"/>
            <a:ext cx="4038600" cy="2667000"/>
          </a:xfrm>
        </p:spPr>
        <p:txBody>
          <a:bodyPr lIns="91440" tIns="45720" rIns="91440" bIns="45720" anchor="b"/>
          <a:lstStyle/>
          <a:p>
            <a:pPr fontAlgn="auto">
              <a:spcAft>
                <a:spcPts val="0"/>
              </a:spcAft>
              <a:defRPr/>
            </a:pPr>
            <a:r>
              <a:rPr lang="en-US" dirty="0">
                <a:solidFill>
                  <a:schemeClr val="tx2">
                    <a:satMod val="130000"/>
                  </a:schemeClr>
                </a:solidFill>
              </a:rPr>
              <a:t>Professionalism is in the eye of the beholder…</a:t>
            </a:r>
          </a:p>
        </p:txBody>
      </p:sp>
      <p:pic>
        <p:nvPicPr>
          <p:cNvPr id="12291" name="Picture 5" descr="C:\Documents and Settings\Therap Services\Local Settings\Temporary Internet Files\Content.IE5\0KK606G9\MC900437517[1].wmf"/>
          <p:cNvPicPr>
            <a:picLocks noChangeAspect="1" noChangeArrowheads="1"/>
          </p:cNvPicPr>
          <p:nvPr/>
        </p:nvPicPr>
        <p:blipFill>
          <a:blip r:embed="rId3" cstate="print"/>
          <a:srcRect/>
          <a:stretch>
            <a:fillRect/>
          </a:stretch>
        </p:blipFill>
        <p:spPr bwMode="auto">
          <a:xfrm>
            <a:off x="4038600" y="2514600"/>
            <a:ext cx="4362450" cy="3330575"/>
          </a:xfrm>
          <a:prstGeom prst="rect">
            <a:avLst/>
          </a:prstGeom>
          <a:noFill/>
          <a:ln w="9525">
            <a:noFill/>
            <a:miter lim="800000"/>
            <a:headEnd/>
            <a:tailEnd/>
          </a:ln>
        </p:spPr>
      </p:pic>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http://workforce.fullcoll.edu/images/receptionist.gif"/>
          <p:cNvPicPr>
            <a:picLocks noChangeAspect="1" noChangeArrowheads="1"/>
          </p:cNvPicPr>
          <p:nvPr/>
        </p:nvPicPr>
        <p:blipFill>
          <a:blip r:embed="rId2" cstate="print"/>
          <a:srcRect/>
          <a:stretch>
            <a:fillRect/>
          </a:stretch>
        </p:blipFill>
        <p:spPr bwMode="auto">
          <a:xfrm>
            <a:off x="1981200" y="304800"/>
            <a:ext cx="5943600" cy="6208939"/>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1371600" y="609600"/>
            <a:ext cx="7772400" cy="1143000"/>
          </a:xfrm>
        </p:spPr>
        <p:txBody>
          <a:bodyPr lIns="91440" tIns="45720" rIns="91440" bIns="45720" anchor="b"/>
          <a:lstStyle/>
          <a:p>
            <a:pPr fontAlgn="auto">
              <a:spcAft>
                <a:spcPts val="0"/>
              </a:spcAft>
              <a:defRPr/>
            </a:pPr>
            <a:r>
              <a:rPr lang="en-US" sz="4000" dirty="0">
                <a:solidFill>
                  <a:schemeClr val="tx2">
                    <a:satMod val="130000"/>
                  </a:schemeClr>
                </a:solidFill>
              </a:rPr>
              <a:t>Professionalism is </a:t>
            </a:r>
            <a:r>
              <a:rPr lang="en-US" sz="4000" dirty="0" smtClean="0">
                <a:solidFill>
                  <a:schemeClr val="tx2">
                    <a:satMod val="130000"/>
                  </a:schemeClr>
                </a:solidFill>
              </a:rPr>
              <a:t>Determined By:</a:t>
            </a:r>
            <a:endParaRPr lang="en-US" sz="4000" dirty="0">
              <a:solidFill>
                <a:schemeClr val="tx2">
                  <a:satMod val="130000"/>
                </a:schemeClr>
              </a:solidFill>
            </a:endParaRPr>
          </a:p>
        </p:txBody>
      </p:sp>
      <p:sp>
        <p:nvSpPr>
          <p:cNvPr id="13315" name="Rectangle 3"/>
          <p:cNvSpPr>
            <a:spLocks noGrp="1" noChangeArrowheads="1"/>
          </p:cNvSpPr>
          <p:nvPr>
            <p:ph type="body" idx="4294967295"/>
          </p:nvPr>
        </p:nvSpPr>
        <p:spPr>
          <a:xfrm>
            <a:off x="1371600" y="1981200"/>
            <a:ext cx="7772400" cy="4114800"/>
          </a:xfrm>
        </p:spPr>
        <p:txBody>
          <a:bodyPr/>
          <a:lstStyle/>
          <a:p>
            <a:r>
              <a:rPr lang="en-US" smtClean="0"/>
              <a:t>Our Image</a:t>
            </a:r>
          </a:p>
          <a:p>
            <a:r>
              <a:rPr lang="en-US" smtClean="0"/>
              <a:t>Our Communication</a:t>
            </a:r>
          </a:p>
          <a:p>
            <a:r>
              <a:rPr lang="en-US" smtClean="0"/>
              <a:t>Our Competence</a:t>
            </a:r>
          </a:p>
          <a:p>
            <a:r>
              <a:rPr lang="en-US" smtClean="0"/>
              <a:t>Our Demeanor</a:t>
            </a:r>
          </a:p>
          <a:p>
            <a:endParaRPr lang="en-US" smtClean="0"/>
          </a:p>
        </p:txBody>
      </p:sp>
      <p:pic>
        <p:nvPicPr>
          <p:cNvPr id="13316" name="Picture 6" descr="C:\Documents and Settings\Therap Services\Local Settings\Temporary Internet Files\Content.IE5\UKX8595E\MC900437515[1].wmf"/>
          <p:cNvPicPr>
            <a:picLocks noChangeAspect="1" noChangeArrowheads="1"/>
          </p:cNvPicPr>
          <p:nvPr/>
        </p:nvPicPr>
        <p:blipFill>
          <a:blip r:embed="rId3" cstate="print"/>
          <a:srcRect/>
          <a:stretch>
            <a:fillRect/>
          </a:stretch>
        </p:blipFill>
        <p:spPr bwMode="auto">
          <a:xfrm>
            <a:off x="4267200" y="2895600"/>
            <a:ext cx="4292600" cy="3413125"/>
          </a:xfrm>
          <a:prstGeom prst="rect">
            <a:avLst/>
          </a:prstGeom>
          <a:noFill/>
          <a:ln w="9525">
            <a:noFill/>
            <a:miter lim="800000"/>
            <a:headEnd/>
            <a:tailEnd/>
          </a:ln>
        </p:spPr>
      </p:pic>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990600" y="0"/>
            <a:ext cx="7772400" cy="1143000"/>
          </a:xfrm>
        </p:spPr>
        <p:txBody>
          <a:bodyPr lIns="91440" tIns="45720" rIns="91440" bIns="45720" anchor="b"/>
          <a:lstStyle/>
          <a:p>
            <a:pPr fontAlgn="auto">
              <a:spcAft>
                <a:spcPts val="0"/>
              </a:spcAft>
              <a:defRPr/>
            </a:pPr>
            <a:r>
              <a:rPr lang="en-US" dirty="0">
                <a:solidFill>
                  <a:schemeClr val="tx2">
                    <a:satMod val="130000"/>
                  </a:schemeClr>
                </a:solidFill>
              </a:rPr>
              <a:t>From the Client’s Perspective	</a:t>
            </a:r>
          </a:p>
        </p:txBody>
      </p:sp>
      <p:pic>
        <p:nvPicPr>
          <p:cNvPr id="14339" name="Picture 7" descr="C:\Documents and Settings\Therap Services\Local Settings\Temporary Internet Files\Content.IE5\3K55UZK7\MC900437529[1].wmf"/>
          <p:cNvPicPr>
            <a:picLocks noChangeAspect="1" noChangeArrowheads="1"/>
          </p:cNvPicPr>
          <p:nvPr/>
        </p:nvPicPr>
        <p:blipFill>
          <a:blip r:embed="rId3" cstate="print"/>
          <a:srcRect/>
          <a:stretch>
            <a:fillRect/>
          </a:stretch>
        </p:blipFill>
        <p:spPr bwMode="auto">
          <a:xfrm>
            <a:off x="1219200" y="2667000"/>
            <a:ext cx="4843463" cy="3124200"/>
          </a:xfrm>
          <a:prstGeom prst="rect">
            <a:avLst/>
          </a:prstGeom>
          <a:noFill/>
          <a:ln w="9525">
            <a:noFill/>
            <a:miter lim="800000"/>
            <a:headEnd/>
            <a:tailEnd/>
          </a:ln>
        </p:spPr>
      </p:pic>
      <p:sp>
        <p:nvSpPr>
          <p:cNvPr id="14340" name="Rectangle 3"/>
          <p:cNvSpPr>
            <a:spLocks noGrp="1" noChangeArrowheads="1"/>
          </p:cNvSpPr>
          <p:nvPr>
            <p:ph type="body" idx="4294967295"/>
          </p:nvPr>
        </p:nvSpPr>
        <p:spPr>
          <a:xfrm>
            <a:off x="5257800" y="1371600"/>
            <a:ext cx="7772400" cy="4114800"/>
          </a:xfrm>
        </p:spPr>
        <p:txBody>
          <a:bodyPr/>
          <a:lstStyle/>
          <a:p>
            <a:r>
              <a:rPr lang="en-US" smtClean="0"/>
              <a:t>Trustworthy</a:t>
            </a:r>
          </a:p>
          <a:p>
            <a:r>
              <a:rPr lang="en-US" smtClean="0"/>
              <a:t>Competent</a:t>
            </a:r>
          </a:p>
          <a:p>
            <a:r>
              <a:rPr lang="en-US" smtClean="0"/>
              <a:t>Empathetic</a:t>
            </a:r>
          </a:p>
          <a:p>
            <a:r>
              <a:rPr lang="en-US" smtClean="0"/>
              <a:t>Respectful</a:t>
            </a:r>
          </a:p>
          <a:p>
            <a:r>
              <a:rPr lang="en-US" smtClean="0"/>
              <a:t>Caring</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idx="4294967295"/>
          </p:nvPr>
        </p:nvSpPr>
        <p:spPr>
          <a:xfrm>
            <a:off x="990600" y="0"/>
            <a:ext cx="7772400" cy="1143000"/>
          </a:xfrm>
        </p:spPr>
        <p:txBody>
          <a:bodyPr lIns="91440" tIns="45720" rIns="91440" bIns="45720" anchor="b"/>
          <a:lstStyle/>
          <a:p>
            <a:pPr fontAlgn="auto">
              <a:spcAft>
                <a:spcPts val="0"/>
              </a:spcAft>
              <a:defRPr/>
            </a:pPr>
            <a:r>
              <a:rPr lang="en-US" dirty="0" smtClean="0">
                <a:solidFill>
                  <a:schemeClr val="tx2">
                    <a:satMod val="130000"/>
                  </a:schemeClr>
                </a:solidFill>
              </a:rPr>
              <a:t>Unprofessional Behavior - Clients</a:t>
            </a:r>
            <a:endParaRPr lang="en-US" dirty="0">
              <a:solidFill>
                <a:schemeClr val="tx2">
                  <a:satMod val="130000"/>
                </a:schemeClr>
              </a:solidFill>
            </a:endParaRPr>
          </a:p>
        </p:txBody>
      </p:sp>
      <p:sp>
        <p:nvSpPr>
          <p:cNvPr id="15363" name="Rectangle 3"/>
          <p:cNvSpPr>
            <a:spLocks noGrp="1" noChangeArrowheads="1"/>
          </p:cNvSpPr>
          <p:nvPr>
            <p:ph type="body" idx="4294967295"/>
          </p:nvPr>
        </p:nvSpPr>
        <p:spPr>
          <a:xfrm>
            <a:off x="1371600" y="1905000"/>
            <a:ext cx="7772400" cy="4114800"/>
          </a:xfrm>
        </p:spPr>
        <p:txBody>
          <a:bodyPr/>
          <a:lstStyle/>
          <a:p>
            <a:r>
              <a:rPr lang="en-US" dirty="0" smtClean="0"/>
              <a:t>Non-therapeutic relationships</a:t>
            </a:r>
          </a:p>
          <a:p>
            <a:r>
              <a:rPr lang="en-US" dirty="0" smtClean="0"/>
              <a:t>Inappropriate communication</a:t>
            </a:r>
          </a:p>
          <a:p>
            <a:r>
              <a:rPr lang="en-US" dirty="0" smtClean="0"/>
              <a:t>Inappropriate self-disclosure</a:t>
            </a:r>
          </a:p>
          <a:p>
            <a:r>
              <a:rPr lang="en-US" dirty="0" smtClean="0"/>
              <a:t>Exploitation – money, gifts</a:t>
            </a:r>
          </a:p>
          <a:p>
            <a:r>
              <a:rPr lang="en-US" dirty="0" smtClean="0"/>
              <a:t>Breaches of confidentiality</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fade">
                                      <p:cBhvr>
                                        <p:cTn id="7" dur="2000"/>
                                        <p:tgtEl>
                                          <p:spTgt spid="1536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5363">
                                            <p:txEl>
                                              <p:pRg st="1" end="1"/>
                                            </p:txEl>
                                          </p:spTgt>
                                        </p:tgtEl>
                                        <p:attrNameLst>
                                          <p:attrName>style.visibility</p:attrName>
                                        </p:attrNameLst>
                                      </p:cBhvr>
                                      <p:to>
                                        <p:strVal val="visible"/>
                                      </p:to>
                                    </p:set>
                                    <p:animEffect transition="in" filter="fade">
                                      <p:cBhvr>
                                        <p:cTn id="10" dur="2000"/>
                                        <p:tgtEl>
                                          <p:spTgt spid="1536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5363">
                                            <p:txEl>
                                              <p:pRg st="2" end="2"/>
                                            </p:txEl>
                                          </p:spTgt>
                                        </p:tgtEl>
                                        <p:attrNameLst>
                                          <p:attrName>style.visibility</p:attrName>
                                        </p:attrNameLst>
                                      </p:cBhvr>
                                      <p:to>
                                        <p:strVal val="visible"/>
                                      </p:to>
                                    </p:set>
                                    <p:animEffect transition="in" filter="fade">
                                      <p:cBhvr>
                                        <p:cTn id="13" dur="2000"/>
                                        <p:tgtEl>
                                          <p:spTgt spid="1536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5363">
                                            <p:txEl>
                                              <p:pRg st="3" end="3"/>
                                            </p:txEl>
                                          </p:spTgt>
                                        </p:tgtEl>
                                        <p:attrNameLst>
                                          <p:attrName>style.visibility</p:attrName>
                                        </p:attrNameLst>
                                      </p:cBhvr>
                                      <p:to>
                                        <p:strVal val="visible"/>
                                      </p:to>
                                    </p:set>
                                    <p:animEffect transition="in" filter="fade">
                                      <p:cBhvr>
                                        <p:cTn id="16" dur="2000"/>
                                        <p:tgtEl>
                                          <p:spTgt spid="1536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5363">
                                            <p:txEl>
                                              <p:pRg st="4" end="4"/>
                                            </p:txEl>
                                          </p:spTgt>
                                        </p:tgtEl>
                                        <p:attrNameLst>
                                          <p:attrName>style.visibility</p:attrName>
                                        </p:attrNameLst>
                                      </p:cBhvr>
                                      <p:to>
                                        <p:strVal val="visible"/>
                                      </p:to>
                                    </p:set>
                                    <p:animEffect transition="in" filter="fade">
                                      <p:cBhvr>
                                        <p:cTn id="19" dur="2000"/>
                                        <p:tgtEl>
                                          <p:spTgt spid="1536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allAtOnce"/>
    </p:bldLst>
  </p:timing>
</p:sld>
</file>

<file path=ppt/tags/tag1.xml><?xml version="1.0" encoding="utf-8"?>
<p:tagLst xmlns:a="http://schemas.openxmlformats.org/drawingml/2006/main" xmlns:r="http://schemas.openxmlformats.org/officeDocument/2006/relationships" xmlns:p="http://schemas.openxmlformats.org/presentationml/2006/main">
  <p:tag name="DEFINEDINNAVIGATOR" val="False"/>
  <p:tag name="BRANCHTO"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604</TotalTime>
  <Words>690</Words>
  <Application>Microsoft Office PowerPoint</Application>
  <PresentationFormat>On-screen Show (4:3)</PresentationFormat>
  <Paragraphs>94</Paragraphs>
  <Slides>14</Slides>
  <Notes>12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Solstice</vt:lpstr>
      <vt:lpstr>Development of Your Professional Self</vt:lpstr>
      <vt:lpstr>What is a Professional?</vt:lpstr>
      <vt:lpstr>What is Professionalism?</vt:lpstr>
      <vt:lpstr>How is Professionalism Judged?</vt:lpstr>
      <vt:lpstr>Professionalism is in the eye of the beholder…</vt:lpstr>
      <vt:lpstr>Slide 6</vt:lpstr>
      <vt:lpstr>Professionalism is Determined By:</vt:lpstr>
      <vt:lpstr>From the Client’s Perspective </vt:lpstr>
      <vt:lpstr>Unprofessional Behavior - Clients</vt:lpstr>
      <vt:lpstr>From the Co-Workers Perspective </vt:lpstr>
      <vt:lpstr>Unprofessional Behavior - Coworkers</vt:lpstr>
      <vt:lpstr>Qualities and Characteristics of a Professional Social Worker</vt:lpstr>
      <vt:lpstr>Getting There – 6 Phases </vt:lpstr>
      <vt:lpstr>Always do your best.  What you plant now, you will harvest later.</vt:lpstr>
    </vt:vector>
  </TitlesOfParts>
  <Company>VCU Health Care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Professionalism in the Workplace</dc:title>
  <dc:creator>Cbritton</dc:creator>
  <cp:lastModifiedBy>sswxp</cp:lastModifiedBy>
  <cp:revision>19</cp:revision>
  <cp:lastPrinted>1601-01-01T00:00:00Z</cp:lastPrinted>
  <dcterms:created xsi:type="dcterms:W3CDTF">2003-04-24T00:10:08Z</dcterms:created>
  <dcterms:modified xsi:type="dcterms:W3CDTF">2011-08-31T14:40:06Z</dcterms:modified>
</cp:coreProperties>
</file>