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62" r:id="rId4"/>
    <p:sldId id="268" r:id="rId5"/>
    <p:sldId id="261" r:id="rId6"/>
    <p:sldId id="263" r:id="rId7"/>
    <p:sldId id="270" r:id="rId8"/>
    <p:sldId id="266" r:id="rId9"/>
    <p:sldId id="267" r:id="rId10"/>
    <p:sldId id="258" r:id="rId11"/>
    <p:sldId id="260" r:id="rId12"/>
    <p:sldId id="269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6" autoAdjust="0"/>
    <p:restoredTop sz="94660"/>
  </p:normalViewPr>
  <p:slideViewPr>
    <p:cSldViewPr>
      <p:cViewPr>
        <p:scale>
          <a:sx n="75" d="100"/>
          <a:sy n="75" d="100"/>
        </p:scale>
        <p:origin x="-918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D012FB-0BF7-4D10-B941-C43139260589}" type="datetimeFigureOut">
              <a:rPr lang="ko-KR" altLang="en-US" smtClean="0"/>
              <a:pPr/>
              <a:t>2011-08-31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5BAB1-E360-4C54-80BA-CB6F91A87C0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5BAB1-E360-4C54-80BA-CB6F91A87C05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5BAB1-E360-4C54-80BA-CB6F91A87C05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5BAB1-E360-4C54-80BA-CB6F91A87C05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B46C-91F2-4CFC-841F-47ECA9C760AE}" type="datetimeFigureOut">
              <a:rPr lang="ko-KR" altLang="en-US" smtClean="0"/>
              <a:pPr/>
              <a:t>2011-08-31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024E-BF04-4DBD-ACFC-526D1155EB4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B46C-91F2-4CFC-841F-47ECA9C760AE}" type="datetimeFigureOut">
              <a:rPr lang="ko-KR" altLang="en-US" smtClean="0"/>
              <a:pPr/>
              <a:t>2011-08-31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024E-BF04-4DBD-ACFC-526D1155EB4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B46C-91F2-4CFC-841F-47ECA9C760AE}" type="datetimeFigureOut">
              <a:rPr lang="ko-KR" altLang="en-US" smtClean="0"/>
              <a:pPr/>
              <a:t>2011-08-31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024E-BF04-4DBD-ACFC-526D1155EB4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B46C-91F2-4CFC-841F-47ECA9C760AE}" type="datetimeFigureOut">
              <a:rPr lang="ko-KR" altLang="en-US" smtClean="0"/>
              <a:pPr/>
              <a:t>2011-08-31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024E-BF04-4DBD-ACFC-526D1155EB4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B46C-91F2-4CFC-841F-47ECA9C760AE}" type="datetimeFigureOut">
              <a:rPr lang="ko-KR" altLang="en-US" smtClean="0"/>
              <a:pPr/>
              <a:t>2011-08-31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024E-BF04-4DBD-ACFC-526D1155EB4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B46C-91F2-4CFC-841F-47ECA9C760AE}" type="datetimeFigureOut">
              <a:rPr lang="ko-KR" altLang="en-US" smtClean="0"/>
              <a:pPr/>
              <a:t>2011-08-31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024E-BF04-4DBD-ACFC-526D1155EB4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B46C-91F2-4CFC-841F-47ECA9C760AE}" type="datetimeFigureOut">
              <a:rPr lang="ko-KR" altLang="en-US" smtClean="0"/>
              <a:pPr/>
              <a:t>2011-08-31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024E-BF04-4DBD-ACFC-526D1155EB4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B46C-91F2-4CFC-841F-47ECA9C760AE}" type="datetimeFigureOut">
              <a:rPr lang="ko-KR" altLang="en-US" smtClean="0"/>
              <a:pPr/>
              <a:t>2011-08-31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024E-BF04-4DBD-ACFC-526D1155EB4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B46C-91F2-4CFC-841F-47ECA9C760AE}" type="datetimeFigureOut">
              <a:rPr lang="ko-KR" altLang="en-US" smtClean="0"/>
              <a:pPr/>
              <a:t>2011-08-31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024E-BF04-4DBD-ACFC-526D1155EB4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B46C-91F2-4CFC-841F-47ECA9C760AE}" type="datetimeFigureOut">
              <a:rPr lang="ko-KR" altLang="en-US" smtClean="0"/>
              <a:pPr/>
              <a:t>2011-08-31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024E-BF04-4DBD-ACFC-526D1155EB4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1B46C-91F2-4CFC-841F-47ECA9C760AE}" type="datetimeFigureOut">
              <a:rPr lang="ko-KR" altLang="en-US" smtClean="0"/>
              <a:pPr/>
              <a:t>2011-08-31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1024E-BF04-4DBD-ACFC-526D1155EB4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1B46C-91F2-4CFC-841F-47ECA9C760AE}" type="datetimeFigureOut">
              <a:rPr lang="ko-KR" altLang="en-US" smtClean="0"/>
              <a:pPr/>
              <a:t>2011-08-31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1024E-BF04-4DBD-ACFC-526D1155EB4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498178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latin typeface="Garamond" pitchFamily="18" charset="0"/>
              </a:rPr>
              <a:t>Expectations from supervisors</a:t>
            </a:r>
            <a:br>
              <a:rPr lang="en-US" altLang="ko-KR" dirty="0" smtClean="0">
                <a:latin typeface="Garamond" pitchFamily="18" charset="0"/>
              </a:rPr>
            </a:br>
            <a:r>
              <a:rPr lang="en-US" altLang="ko-KR" sz="3600" dirty="0" err="1" smtClean="0">
                <a:latin typeface="Garamond" pitchFamily="18" charset="0"/>
              </a:rPr>
              <a:t>Soonok</a:t>
            </a:r>
            <a:r>
              <a:rPr lang="en-US" altLang="ko-KR" sz="3600" dirty="0" smtClean="0">
                <a:latin typeface="Garamond" pitchFamily="18" charset="0"/>
              </a:rPr>
              <a:t> An</a:t>
            </a:r>
            <a:endParaRPr lang="ko-KR" altLang="en-US" sz="3600" dirty="0">
              <a:latin typeface="Garamond" pitchFamily="18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988840"/>
            <a:ext cx="9144000" cy="7200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Garamond" pitchFamily="18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95536" y="2924944"/>
            <a:ext cx="7992888" cy="576064"/>
          </a:xfrm>
          <a:prstGeom prst="rect">
            <a:avLst/>
          </a:prstGeom>
          <a:solidFill>
            <a:schemeClr val="accent2">
              <a:lumMod val="20000"/>
              <a:lumOff val="80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ko-KR" altLang="en-US" sz="3200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539552" y="2276872"/>
            <a:ext cx="8254057" cy="2664296"/>
          </a:xfrm>
          <a:prstGeom prst="rect">
            <a:avLst/>
          </a:prstGeom>
          <a:solidFill>
            <a:schemeClr val="accent2">
              <a:lumMod val="20000"/>
              <a:lumOff val="80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endParaRPr lang="en-US" altLang="ko-KR" sz="3200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altLang="ko-KR" sz="3200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To build a supervisory relationship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To demonstrate yourself as a learner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To increase competency as a result of supervisory processes</a:t>
            </a:r>
          </a:p>
          <a:p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	-Clear expectations</a:t>
            </a:r>
          </a:p>
          <a:p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	-Ongoing communication and involvement</a:t>
            </a:r>
          </a:p>
          <a:p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	-Constructive evaluation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3491880" y="3645024"/>
            <a:ext cx="2448272" cy="15841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228184" y="2060848"/>
            <a:ext cx="2448272" cy="18722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Garamond" pitchFamily="18" charset="0"/>
              </a:rPr>
              <a:t>Expectations in time </a:t>
            </a:r>
            <a:endParaRPr lang="ko-KR" altLang="en-US" dirty="0">
              <a:latin typeface="Garamond" pitchFamily="18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484784"/>
            <a:ext cx="9144000" cy="7200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Garamond" pitchFamily="18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755576" y="5373216"/>
            <a:ext cx="2448272" cy="5760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5373216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Orientation</a:t>
            </a:r>
            <a:endParaRPr lang="ko-KR" altLang="en-US" sz="3600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1880" y="3861048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Exploration</a:t>
            </a:r>
            <a:endParaRPr lang="ko-KR" altLang="en-US" sz="3600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28184" y="2060848"/>
            <a:ext cx="2448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Beginning competency stage</a:t>
            </a:r>
            <a:endParaRPr lang="ko-KR" altLang="en-US" sz="3600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19872" y="4437112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Skill-building</a:t>
            </a:r>
            <a:endParaRPr lang="ko-KR" altLang="en-US" sz="3600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  <p:cxnSp>
        <p:nvCxnSpPr>
          <p:cNvPr id="16" name="직선 화살표 연결선 15"/>
          <p:cNvCxnSpPr/>
          <p:nvPr/>
        </p:nvCxnSpPr>
        <p:spPr>
          <a:xfrm>
            <a:off x="755576" y="6381328"/>
            <a:ext cx="7992888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44208" y="6334780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 smtClean="0">
                <a:latin typeface="Garamond" pitchFamily="18" charset="0"/>
              </a:rPr>
              <a:t>Spring 2012</a:t>
            </a:r>
            <a:endParaRPr lang="ko-KR" altLang="en-US" sz="28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Garamond" pitchFamily="18" charset="0"/>
              </a:rPr>
              <a:t>Expectations in time </a:t>
            </a:r>
            <a:endParaRPr lang="ko-KR" altLang="en-US" dirty="0">
              <a:latin typeface="Garamond" pitchFamily="18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484784"/>
            <a:ext cx="9144000" cy="7200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Garamon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1916832"/>
            <a:ext cx="82809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3200" dirty="0" smtClean="0">
                <a:latin typeface="Garamond" pitchFamily="18" charset="0"/>
              </a:rPr>
              <a:t> Complexity and challenge in assignments  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3200" dirty="0">
                <a:latin typeface="Garamond" pitchFamily="18" charset="0"/>
              </a:rPr>
              <a:t> </a:t>
            </a:r>
            <a:r>
              <a:rPr lang="en-US" altLang="ko-KR" sz="3200" dirty="0" smtClean="0">
                <a:latin typeface="Garamond" pitchFamily="18" charset="0"/>
              </a:rPr>
              <a:t>Dependability for competency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3200" dirty="0">
                <a:latin typeface="Garamond" pitchFamily="18" charset="0"/>
              </a:rPr>
              <a:t> </a:t>
            </a:r>
            <a:r>
              <a:rPr lang="en-US" altLang="ko-KR" sz="3200" dirty="0" smtClean="0">
                <a:latin typeface="Garamond" pitchFamily="18" charset="0"/>
              </a:rPr>
              <a:t>Knowledge and skills</a:t>
            </a:r>
          </a:p>
          <a:p>
            <a:endParaRPr lang="ko-KR" altLang="en-US" sz="3200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Garamond" pitchFamily="18" charset="0"/>
              </a:rPr>
              <a:t>To conclude</a:t>
            </a:r>
            <a:endParaRPr lang="ko-KR" altLang="en-US" dirty="0">
              <a:latin typeface="Garamond" pitchFamily="18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484784"/>
            <a:ext cx="9144000" cy="7200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Garamon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552" y="1916832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3200" dirty="0" smtClean="0">
              <a:latin typeface="Garamond" pitchFamily="18" charset="0"/>
            </a:endParaRPr>
          </a:p>
          <a:p>
            <a:endParaRPr lang="en-US" altLang="ko-KR" sz="3200" dirty="0" smtClean="0">
              <a:latin typeface="Garamond" pitchFamily="18" charset="0"/>
            </a:endParaRPr>
          </a:p>
          <a:p>
            <a:endParaRPr lang="en-US" altLang="ko-KR" sz="3200" dirty="0" smtClean="0">
              <a:latin typeface="Garamon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844824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3200" dirty="0" smtClean="0">
                <a:latin typeface="Garamond" pitchFamily="18" charset="0"/>
              </a:rPr>
              <a:t> Your expectations of yourself should be similar to those that you have of your field instructor. </a:t>
            </a:r>
          </a:p>
          <a:p>
            <a:endParaRPr lang="en-US" altLang="ko-KR" sz="320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Garamond" pitchFamily="18" charset="0"/>
              </a:rPr>
              <a:t>Relationship </a:t>
            </a:r>
            <a:endParaRPr lang="ko-KR" altLang="en-US" dirty="0">
              <a:latin typeface="Garamond" pitchFamily="18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484784"/>
            <a:ext cx="9144000" cy="7200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Garamond" pitchFamily="18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6876256" y="4005064"/>
            <a:ext cx="1008112" cy="2377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 rot="833348">
            <a:off x="6930645" y="1997306"/>
            <a:ext cx="107246" cy="346600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7452320" y="2060848"/>
            <a:ext cx="936104" cy="335208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2160" y="5517232"/>
            <a:ext cx="28803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Dependability</a:t>
            </a:r>
          </a:p>
          <a:p>
            <a:pPr algn="ctr"/>
            <a:endParaRPr lang="ko-KR" altLang="en-US" sz="3600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1187624" y="4365104"/>
            <a:ext cx="109517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sz="7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Garamond" pitchFamily="18" charset="0"/>
              </a:rPr>
              <a:t>M</a:t>
            </a:r>
            <a:r>
              <a:rPr lang="en-US" altLang="ko-KR" sz="4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Garamond" pitchFamily="18" charset="0"/>
              </a:rPr>
              <a:t> </a:t>
            </a:r>
            <a:endParaRPr lang="ko-KR" altLang="en-US" sz="4400" dirty="0">
              <a:solidFill>
                <a:schemeClr val="accent6">
                  <a:lumMod val="20000"/>
                  <a:lumOff val="80000"/>
                </a:schemeClr>
              </a:solidFill>
              <a:latin typeface="Garamon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5576" y="5445224"/>
            <a:ext cx="28803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Independence</a:t>
            </a:r>
          </a:p>
          <a:p>
            <a:pPr algn="ctr"/>
            <a:endParaRPr lang="ko-KR" altLang="en-US" sz="3600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  <p:cxnSp>
        <p:nvCxnSpPr>
          <p:cNvPr id="13" name="꺾인 연결선 12"/>
          <p:cNvCxnSpPr>
            <a:stCxn id="10" idx="1"/>
          </p:cNvCxnSpPr>
          <p:nvPr/>
        </p:nvCxnSpPr>
        <p:spPr>
          <a:xfrm rot="10800000">
            <a:off x="5940153" y="3068961"/>
            <a:ext cx="992061" cy="648479"/>
          </a:xfrm>
          <a:prstGeom prst="bent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948264" y="4365104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Supervisor</a:t>
            </a:r>
            <a:endParaRPr lang="en-US" altLang="ko-KR" sz="3600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60032" y="270892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Intern</a:t>
            </a:r>
            <a:endParaRPr lang="ko-KR" altLang="en-US" sz="3600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378904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Intern</a:t>
            </a:r>
            <a:endParaRPr lang="ko-KR" altLang="en-US" sz="3600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15816" y="4221088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Supervisor</a:t>
            </a:r>
            <a:endParaRPr lang="en-US" altLang="ko-KR" sz="3600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  <p:cxnSp>
        <p:nvCxnSpPr>
          <p:cNvPr id="24" name="꺾인 연결선 23"/>
          <p:cNvCxnSpPr/>
          <p:nvPr/>
        </p:nvCxnSpPr>
        <p:spPr>
          <a:xfrm flipV="1">
            <a:off x="1907704" y="4581128"/>
            <a:ext cx="1008112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꺾인 연결선 24"/>
          <p:cNvCxnSpPr>
            <a:endCxn id="18" idx="2"/>
          </p:cNvCxnSpPr>
          <p:nvPr/>
        </p:nvCxnSpPr>
        <p:spPr>
          <a:xfrm rot="10800000">
            <a:off x="612068" y="4373816"/>
            <a:ext cx="775530" cy="711777"/>
          </a:xfrm>
          <a:prstGeom prst="bent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 animBg="1"/>
      <p:bldP spid="20" grpId="0"/>
      <p:bldP spid="23" grpId="0"/>
      <p:bldP spid="11" grpId="0"/>
      <p:bldP spid="14" grpId="0"/>
      <p:bldP spid="17" grpId="0"/>
      <p:bldP spid="18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4716016" y="1988840"/>
            <a:ext cx="3528392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Garamond" pitchFamily="18" charset="0"/>
              </a:rPr>
              <a:t>Relationship </a:t>
            </a:r>
            <a:endParaRPr lang="ko-KR" altLang="en-US" dirty="0">
              <a:latin typeface="Garamond" pitchFamily="18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484784"/>
            <a:ext cx="9144000" cy="7200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Garamond" pitchFamily="18" charset="0"/>
            </a:endParaRPr>
          </a:p>
        </p:txBody>
      </p:sp>
      <p:sp>
        <p:nvSpPr>
          <p:cNvPr id="23" name="타원 22"/>
          <p:cNvSpPr/>
          <p:nvPr/>
        </p:nvSpPr>
        <p:spPr>
          <a:xfrm>
            <a:off x="755576" y="2492896"/>
            <a:ext cx="2664296" cy="22322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타원 23"/>
          <p:cNvSpPr/>
          <p:nvPr/>
        </p:nvSpPr>
        <p:spPr>
          <a:xfrm>
            <a:off x="1475656" y="3140968"/>
            <a:ext cx="1296144" cy="100811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716016" y="2060848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36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An individual</a:t>
            </a:r>
          </a:p>
          <a:p>
            <a:endParaRPr lang="en-US" altLang="ko-KR" sz="3600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  <a:p>
            <a:endParaRPr lang="en-US" altLang="ko-KR" sz="3600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  <a:p>
            <a:r>
              <a:rPr lang="en-US" altLang="ko-KR" sz="36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 </a:t>
            </a:r>
            <a:endParaRPr lang="ko-KR" altLang="en-US" sz="3600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  <p:cxnSp>
        <p:nvCxnSpPr>
          <p:cNvPr id="27" name="직선 화살표 연결선 26"/>
          <p:cNvCxnSpPr/>
          <p:nvPr/>
        </p:nvCxnSpPr>
        <p:spPr>
          <a:xfrm>
            <a:off x="3635896" y="2276872"/>
            <a:ext cx="1080120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4716016" y="4725144"/>
            <a:ext cx="3528392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716016" y="4725144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36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Experienced staff</a:t>
            </a:r>
            <a:endParaRPr lang="ko-KR" altLang="en-US" sz="3600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19672" y="3284984"/>
            <a:ext cx="1043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You  </a:t>
            </a:r>
            <a:endParaRPr lang="ko-KR" altLang="en-US" sz="3600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4716016" y="2636912"/>
            <a:ext cx="3528392" cy="6480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16016" y="2636912"/>
            <a:ext cx="2772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36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Other staff</a:t>
            </a:r>
            <a:endParaRPr lang="ko-KR" altLang="en-US" sz="3600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716016" y="4077072"/>
            <a:ext cx="3528392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16016" y="4077072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36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A beginner</a:t>
            </a:r>
            <a:endParaRPr lang="ko-KR" altLang="en-US" sz="3600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  <p:cxnSp>
        <p:nvCxnSpPr>
          <p:cNvPr id="18" name="직선 화살표 연결선 17"/>
          <p:cNvCxnSpPr/>
          <p:nvPr/>
        </p:nvCxnSpPr>
        <p:spPr>
          <a:xfrm>
            <a:off x="3635896" y="4293096"/>
            <a:ext cx="1080120" cy="1588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Garamond" pitchFamily="18" charset="0"/>
              </a:rPr>
              <a:t>Relationship </a:t>
            </a:r>
            <a:endParaRPr lang="ko-KR" altLang="en-US" dirty="0">
              <a:latin typeface="Garamond" pitchFamily="18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484784"/>
            <a:ext cx="9144000" cy="7200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Garamond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7544" y="2348880"/>
            <a:ext cx="84249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.. Creates…  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Collaborative work 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3200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Knowledge transfer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3200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Skill development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Informed practice decisions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Garamond" pitchFamily="18" charset="0"/>
              </a:rPr>
              <a:t>As a learner</a:t>
            </a:r>
            <a:endParaRPr lang="ko-KR" altLang="en-US" dirty="0">
              <a:latin typeface="Garamond" pitchFamily="18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484784"/>
            <a:ext cx="9144000" cy="7200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Garamond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7544" y="2348880"/>
            <a:ext cx="84249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Willingness to learn from the assigned tasks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Attention to detail and proper procedures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Initiative in work-related assignment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Follow-through on assigned work 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3200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Openness to supervision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3200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Willingness to seek help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3200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Flexibility in personal, theoretical &amp; practice ideas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3200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A cooperative attitude</a:t>
            </a:r>
            <a:endParaRPr lang="ko-KR" altLang="en-US" sz="3200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Garamond" pitchFamily="18" charset="0"/>
              </a:rPr>
              <a:t>Supervision</a:t>
            </a:r>
            <a:endParaRPr lang="ko-KR" altLang="en-US" dirty="0">
              <a:latin typeface="Garamond" pitchFamily="18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484784"/>
            <a:ext cx="9144000" cy="7200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Garamon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5576" y="2276872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Learning agreement</a:t>
            </a:r>
          </a:p>
          <a:p>
            <a:pPr marL="514350" indent="-514350"/>
            <a:r>
              <a:rPr lang="en-US" altLang="ko-KR" sz="3200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	</a:t>
            </a: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-Clearly communicate your expectations of learning to your supervisor</a:t>
            </a:r>
          </a:p>
          <a:p>
            <a:pPr marL="514350" indent="-514350"/>
            <a:r>
              <a:rPr lang="en-US" altLang="ko-KR" sz="3200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	</a:t>
            </a: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-Practice behaviors, tasks, and activities </a:t>
            </a:r>
          </a:p>
          <a:p>
            <a:pPr marL="514350" indent="-514350"/>
            <a:r>
              <a:rPr lang="en-US" altLang="ko-KR" sz="3200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	</a:t>
            </a: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-Reasonable expectations of supervisory styles </a:t>
            </a:r>
            <a:endParaRPr lang="ko-KR" altLang="en-US" sz="3200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Garamond" pitchFamily="18" charset="0"/>
              </a:rPr>
              <a:t>Supervision</a:t>
            </a:r>
            <a:endParaRPr lang="ko-KR" altLang="en-US" dirty="0">
              <a:latin typeface="Garamond" pitchFamily="18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484784"/>
            <a:ext cx="9144000" cy="7200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Garamon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3568" y="2204864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 startAt="2"/>
            </a:pP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Supervisory arrangement </a:t>
            </a:r>
          </a:p>
          <a:p>
            <a:pPr marL="514350" indent="-514350"/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	- Commit to the arrangement by ensuring preparation, regularity, and consistency of time of supervision, location, privacy, and absence of interruptions</a:t>
            </a:r>
          </a:p>
          <a:p>
            <a:pPr marL="514350" indent="-514350"/>
            <a:r>
              <a:rPr lang="en-US" altLang="ko-KR" sz="3200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	</a:t>
            </a: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- Maintain an appropriate professional supervisor-supervisee relationship </a:t>
            </a:r>
          </a:p>
          <a:p>
            <a:pPr marL="514350" indent="-514350"/>
            <a:r>
              <a:rPr lang="en-US" altLang="ko-KR" sz="3200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	</a:t>
            </a:r>
            <a:endParaRPr lang="en-US" altLang="ko-KR" sz="3200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  <a:p>
            <a:pPr marL="514350" indent="-514350"/>
            <a:r>
              <a:rPr lang="en-US" altLang="ko-KR" sz="3200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	</a:t>
            </a:r>
            <a:endParaRPr lang="en-US" altLang="ko-KR" sz="3200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Garamond" pitchFamily="18" charset="0"/>
              </a:rPr>
              <a:t>Supervision</a:t>
            </a:r>
            <a:endParaRPr lang="ko-KR" altLang="en-US" dirty="0">
              <a:latin typeface="Garamond" pitchFamily="18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484784"/>
            <a:ext cx="9144000" cy="7200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Garamon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5576" y="2348880"/>
            <a:ext cx="7992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3.  Evaluation </a:t>
            </a:r>
          </a:p>
          <a:p>
            <a:pPr marL="514350" indent="-514350"/>
            <a:r>
              <a:rPr lang="en-US" altLang="ko-KR" sz="3200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	</a:t>
            </a: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- Clearly understand the evaluative criteria</a:t>
            </a:r>
          </a:p>
          <a:p>
            <a:pPr marL="514350" indent="-514350"/>
            <a:r>
              <a:rPr lang="en-US" altLang="ko-KR" sz="3200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	</a:t>
            </a: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- Ensure a great match between learning agreement and the evaluation </a:t>
            </a:r>
          </a:p>
          <a:p>
            <a:pPr marL="514350" indent="-514350"/>
            <a:r>
              <a:rPr lang="en-US" altLang="ko-KR" sz="3200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	</a:t>
            </a: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- Be willing to provide feedback to your field supervisor about your own performance</a:t>
            </a:r>
          </a:p>
          <a:p>
            <a:pPr marL="514350" indent="-514350"/>
            <a:r>
              <a:rPr lang="en-US" altLang="ko-KR" sz="3200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	</a:t>
            </a:r>
            <a:endParaRPr lang="en-US" altLang="ko-KR" sz="3200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Garamond" pitchFamily="18" charset="0"/>
              </a:rPr>
              <a:t>Supervision</a:t>
            </a:r>
            <a:endParaRPr lang="ko-KR" altLang="en-US" dirty="0">
              <a:latin typeface="Garamond" pitchFamily="18" charset="0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1484784"/>
            <a:ext cx="9144000" cy="7200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Garamond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5576" y="2276872"/>
            <a:ext cx="7992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4. 	Other expectations</a:t>
            </a:r>
          </a:p>
          <a:p>
            <a:pPr marL="514350" indent="-514350"/>
            <a:r>
              <a:rPr lang="en-US" altLang="ko-KR" sz="3200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	</a:t>
            </a: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- Be willing to push yourself. </a:t>
            </a:r>
          </a:p>
          <a:p>
            <a:pPr marL="514350" indent="-514350"/>
            <a:r>
              <a:rPr lang="en-US" altLang="ko-KR" sz="3200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	</a:t>
            </a: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- Discuss your fears and anxiety. These are normal. </a:t>
            </a:r>
          </a:p>
          <a:p>
            <a:pPr marL="514350" indent="-514350"/>
            <a:r>
              <a:rPr lang="en-US" altLang="ko-KR" sz="3200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en-US" altLang="ko-KR" sz="3200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   - Commit to communicating with your faculty liaison for consultation and feedback</a:t>
            </a:r>
          </a:p>
          <a:p>
            <a:pPr marL="514350" indent="-514350"/>
            <a:r>
              <a:rPr lang="en-US" altLang="ko-KR" sz="3200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	</a:t>
            </a:r>
            <a:endParaRPr lang="en-US" altLang="ko-KR" sz="3200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180</Words>
  <Application>Microsoft Office PowerPoint</Application>
  <PresentationFormat>On-screen Show (4:3)</PresentationFormat>
  <Paragraphs>80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테마</vt:lpstr>
      <vt:lpstr>Expectations from supervisors Soonok An</vt:lpstr>
      <vt:lpstr>Relationship </vt:lpstr>
      <vt:lpstr>Relationship </vt:lpstr>
      <vt:lpstr>Relationship </vt:lpstr>
      <vt:lpstr>As a learner</vt:lpstr>
      <vt:lpstr>Supervision</vt:lpstr>
      <vt:lpstr>Supervision</vt:lpstr>
      <vt:lpstr>Supervision</vt:lpstr>
      <vt:lpstr>Supervision</vt:lpstr>
      <vt:lpstr>Expectations in time </vt:lpstr>
      <vt:lpstr>Expectations in time </vt:lpstr>
      <vt:lpstr>To conclude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Expectation from Supervisor</dc:title>
  <dc:creator>Soon Ok AN</dc:creator>
  <cp:lastModifiedBy>sswxp</cp:lastModifiedBy>
  <cp:revision>34</cp:revision>
  <dcterms:created xsi:type="dcterms:W3CDTF">2011-08-09T00:58:40Z</dcterms:created>
  <dcterms:modified xsi:type="dcterms:W3CDTF">2011-08-31T14:36:50Z</dcterms:modified>
</cp:coreProperties>
</file>